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20"/>
  </p:notesMasterIdLst>
  <p:sldIdLst>
    <p:sldId id="256" r:id="rId3"/>
    <p:sldId id="257" r:id="rId4"/>
    <p:sldId id="259" r:id="rId5"/>
    <p:sldId id="260" r:id="rId6"/>
    <p:sldId id="263" r:id="rId7"/>
    <p:sldId id="264" r:id="rId8"/>
    <p:sldId id="266" r:id="rId9"/>
    <p:sldId id="281" r:id="rId10"/>
    <p:sldId id="274" r:id="rId11"/>
    <p:sldId id="280" r:id="rId12"/>
    <p:sldId id="275" r:id="rId13"/>
    <p:sldId id="278" r:id="rId14"/>
    <p:sldId id="276" r:id="rId15"/>
    <p:sldId id="277" r:id="rId16"/>
    <p:sldId id="279" r:id="rId17"/>
    <p:sldId id="272" r:id="rId18"/>
    <p:sldId id="270" r:id="rId19"/>
  </p:sldIdLst>
  <p:sldSz cx="9144000" cy="5143500" type="screen16x9"/>
  <p:notesSz cx="6858000" cy="9144000"/>
  <p:embeddedFontLst>
    <p:embeddedFont>
      <p:font typeface="Consolas" panose="020B0609020204030204" pitchFamily="49" charset="0"/>
      <p:regular r:id="rId21"/>
      <p:bold r:id="rId22"/>
      <p:italic r:id="rId23"/>
      <p:boldItalic r:id="rId24"/>
    </p:embeddedFont>
    <p:embeddedFont>
      <p:font typeface="Open Sans" panose="020B0604020202020204" charset="0"/>
      <p:regular r:id="rId25"/>
      <p:bold r:id="rId26"/>
      <p:italic r:id="rId27"/>
      <p:boldItalic r:id="rId28"/>
    </p:embeddedFont>
    <p:embeddedFont>
      <p:font typeface="Content" panose="020B0604020202020204" charset="0"/>
      <p:regular r:id="rId29"/>
      <p:bold r:id="rId30"/>
    </p:embeddedFont>
    <p:embeddedFont>
      <p:font typeface="Arial Narrow" panose="020B060602020203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Bahnschrift SemiBold" panose="020B0502040204020203" pitchFamily="34" charset="0"/>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ooja Verm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69" autoAdjust="0"/>
    <p:restoredTop sz="94648"/>
  </p:normalViewPr>
  <p:slideViewPr>
    <p:cSldViewPr snapToGrid="0">
      <p:cViewPr varScale="1">
        <p:scale>
          <a:sx n="101" d="100"/>
          <a:sy n="101" d="100"/>
        </p:scale>
        <p:origin x="1013"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25T14:55:55.698" idx="1">
    <p:pos x="6000" y="0"/>
    <p:text>Bar graph is used to compare different sets of data among different groups easily.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9-25T14:57:57.756" idx="2">
    <p:pos x="6000" y="0"/>
    <p:text>Scatter plot is used to view relationship between 2 numeric variables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5dd0db793d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5dd0db793d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5dd0db793d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15dd0db793d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9356753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9356753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93567533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593567533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5dd0db793d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15dd0db793d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5dd0db793d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5dd0db793d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5dd0db793d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15dd0db793d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5dd0db793d_2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15dd0db793d_2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3139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5dd0db793d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15dd0db793d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terim Slide">
  <p:cSld name="Interim Slide">
    <p:spTree>
      <p:nvGrpSpPr>
        <p:cNvPr id="1" name="Shape 62"/>
        <p:cNvGrpSpPr/>
        <p:nvPr/>
      </p:nvGrpSpPr>
      <p:grpSpPr>
        <a:xfrm>
          <a:off x="0" y="0"/>
          <a:ext cx="0" cy="0"/>
          <a:chOff x="0" y="0"/>
          <a:chExt cx="0" cy="0"/>
        </a:xfrm>
      </p:grpSpPr>
      <p:pic>
        <p:nvPicPr>
          <p:cNvPr id="63" name="Google Shape;63;p15" descr="A blue rectangle with a white background&#10;&#10;Description automatically generated with low confidence"/>
          <p:cNvPicPr preferRelativeResize="0"/>
          <p:nvPr/>
        </p:nvPicPr>
        <p:blipFill rotWithShape="1">
          <a:blip r:embed="rId2">
            <a:alphaModFix/>
          </a:blip>
          <a:srcRect/>
          <a:stretch/>
        </p:blipFill>
        <p:spPr>
          <a:xfrm>
            <a:off x="0" y="-5154"/>
            <a:ext cx="9144000" cy="5153808"/>
          </a:xfrm>
          <a:prstGeom prst="rect">
            <a:avLst/>
          </a:prstGeom>
          <a:noFill/>
          <a:ln>
            <a:noFill/>
          </a:ln>
        </p:spPr>
      </p:pic>
      <p:sp>
        <p:nvSpPr>
          <p:cNvPr id="64" name="Google Shape;64;p15"/>
          <p:cNvSpPr txBox="1">
            <a:spLocks noGrp="1"/>
          </p:cNvSpPr>
          <p:nvPr>
            <p:ph type="dt" idx="10"/>
          </p:nvPr>
        </p:nvSpPr>
        <p:spPr>
          <a:xfrm>
            <a:off x="383108" y="4435099"/>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ftr" idx="11"/>
          </p:nvPr>
        </p:nvSpPr>
        <p:spPr>
          <a:xfrm>
            <a:off x="3028950" y="4435099"/>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title"/>
          </p:nvPr>
        </p:nvSpPr>
        <p:spPr>
          <a:xfrm>
            <a:off x="383107" y="2013458"/>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3300"/>
              <a:buFont typeface="Arial Narrow"/>
              <a:buNone/>
              <a:defRPr sz="3300" b="1">
                <a:solidFill>
                  <a:schemeClr val="lt1"/>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753274" y="4435099"/>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grpSp>
        <p:nvGrpSpPr>
          <p:cNvPr id="68" name="Google Shape;68;p15"/>
          <p:cNvGrpSpPr/>
          <p:nvPr/>
        </p:nvGrpSpPr>
        <p:grpSpPr>
          <a:xfrm>
            <a:off x="282548" y="4724888"/>
            <a:ext cx="7896656" cy="325519"/>
            <a:chOff x="376730" y="6299850"/>
            <a:chExt cx="10528875" cy="434026"/>
          </a:xfrm>
        </p:grpSpPr>
        <p:cxnSp>
          <p:nvCxnSpPr>
            <p:cNvPr id="69" name="Google Shape;69;p15"/>
            <p:cNvCxnSpPr/>
            <p:nvPr/>
          </p:nvCxnSpPr>
          <p:spPr>
            <a:xfrm>
              <a:off x="3161712" y="6544331"/>
              <a:ext cx="7528123" cy="0"/>
            </a:xfrm>
            <a:prstGeom prst="straightConnector1">
              <a:avLst/>
            </a:prstGeom>
            <a:noFill/>
            <a:ln w="9525" cap="flat" cmpd="sng">
              <a:solidFill>
                <a:schemeClr val="lt1"/>
              </a:solidFill>
              <a:prstDash val="solid"/>
              <a:miter lim="800000"/>
              <a:headEnd type="none" w="sm" len="sm"/>
              <a:tailEnd type="none" w="sm" len="sm"/>
            </a:ln>
          </p:spPr>
        </p:cxnSp>
        <p:sp>
          <p:nvSpPr>
            <p:cNvPr id="70" name="Google Shape;70;p15"/>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lt1"/>
                  </a:solidFill>
                  <a:latin typeface="Calibri"/>
                  <a:ea typeface="Calibri"/>
                  <a:cs typeface="Calibri"/>
                  <a:sym typeface="Calibri"/>
                </a:rPr>
                <a:t>© 2021 Jigsaw Academy Education Pvt Ltd.</a:t>
              </a:r>
              <a:endParaRPr sz="1100"/>
            </a:p>
          </p:txBody>
        </p:sp>
        <p:cxnSp>
          <p:nvCxnSpPr>
            <p:cNvPr id="71" name="Google Shape;71;p15"/>
            <p:cNvCxnSpPr/>
            <p:nvPr/>
          </p:nvCxnSpPr>
          <p:spPr>
            <a:xfrm>
              <a:off x="10905605" y="6299850"/>
              <a:ext cx="0" cy="434026"/>
            </a:xfrm>
            <a:prstGeom prst="straightConnector1">
              <a:avLst/>
            </a:prstGeom>
            <a:noFill/>
            <a:ln w="9525" cap="flat" cmpd="sng">
              <a:solidFill>
                <a:srgbClr val="F2F2F2"/>
              </a:solidFill>
              <a:prstDash val="solid"/>
              <a:miter lim="800000"/>
              <a:headEnd type="none" w="sm" len="sm"/>
              <a:tailEnd type="none" w="sm" len="sm"/>
            </a:ln>
          </p:spPr>
        </p:cxnSp>
      </p:grpSp>
      <p:pic>
        <p:nvPicPr>
          <p:cNvPr id="72" name="Google Shape;72;p15" descr="Indian Institute of Management Indore - Wikipedia"/>
          <p:cNvPicPr preferRelativeResize="0"/>
          <p:nvPr/>
        </p:nvPicPr>
        <p:blipFill rotWithShape="1">
          <a:blip r:embed="rId3">
            <a:alphaModFix/>
          </a:blip>
          <a:srcRect/>
          <a:stretch/>
        </p:blipFill>
        <p:spPr>
          <a:xfrm>
            <a:off x="66718" y="56882"/>
            <a:ext cx="308789" cy="497935"/>
          </a:xfrm>
          <a:prstGeom prst="rect">
            <a:avLst/>
          </a:prstGeom>
          <a:noFill/>
          <a:ln>
            <a:noFill/>
          </a:ln>
        </p:spPr>
      </p:pic>
      <p:pic>
        <p:nvPicPr>
          <p:cNvPr id="73" name="Google Shape;73;p15" descr="Logo&#10;&#10;Description automatically generated with medium confidence"/>
          <p:cNvPicPr preferRelativeResize="0"/>
          <p:nvPr/>
        </p:nvPicPr>
        <p:blipFill rotWithShape="1">
          <a:blip r:embed="rId4">
            <a:alphaModFix/>
          </a:blip>
          <a:srcRect/>
          <a:stretch/>
        </p:blipFill>
        <p:spPr>
          <a:xfrm>
            <a:off x="8017376" y="4765362"/>
            <a:ext cx="793297" cy="37813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74"/>
        <p:cNvGrpSpPr/>
        <p:nvPr/>
      </p:nvGrpSpPr>
      <p:grpSpPr>
        <a:xfrm>
          <a:off x="0" y="0"/>
          <a:ext cx="0" cy="0"/>
          <a:chOff x="0" y="0"/>
          <a:chExt cx="0" cy="0"/>
        </a:xfrm>
      </p:grpSpPr>
      <p:sp>
        <p:nvSpPr>
          <p:cNvPr id="75" name="Google Shape;75;p16"/>
          <p:cNvSpPr txBox="1">
            <a:spLocks noGrp="1"/>
          </p:cNvSpPr>
          <p:nvPr>
            <p:ph type="dt" idx="10"/>
          </p:nvPr>
        </p:nvSpPr>
        <p:spPr>
          <a:xfrm>
            <a:off x="348090" y="4387988"/>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6"/>
          <p:cNvSpPr txBox="1">
            <a:spLocks noGrp="1"/>
          </p:cNvSpPr>
          <p:nvPr>
            <p:ph type="ftr" idx="11"/>
          </p:nvPr>
        </p:nvSpPr>
        <p:spPr>
          <a:xfrm>
            <a:off x="3036332" y="4411206"/>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sldNum" idx="12"/>
          </p:nvPr>
        </p:nvSpPr>
        <p:spPr>
          <a:xfrm>
            <a:off x="6753273" y="441364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6"/>
          <p:cNvSpPr txBox="1">
            <a:spLocks noGrp="1"/>
          </p:cNvSpPr>
          <p:nvPr>
            <p:ph type="body" idx="1"/>
          </p:nvPr>
        </p:nvSpPr>
        <p:spPr>
          <a:xfrm>
            <a:off x="347663" y="1616384"/>
            <a:ext cx="8445209" cy="2682323"/>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rgbClr val="262626"/>
              </a:buClr>
              <a:buSzPts val="1200"/>
              <a:buFont typeface="Calibri"/>
              <a:buChar char="•"/>
              <a:defRPr sz="1200">
                <a:solidFill>
                  <a:srgbClr val="262626"/>
                </a:solidFill>
              </a:defRPr>
            </a:lvl1pPr>
            <a:lvl2pPr marL="914400" lvl="1" indent="-304800" algn="l">
              <a:lnSpc>
                <a:spcPct val="90000"/>
              </a:lnSpc>
              <a:spcBef>
                <a:spcPts val="400"/>
              </a:spcBef>
              <a:spcAft>
                <a:spcPts val="0"/>
              </a:spcAft>
              <a:buClr>
                <a:srgbClr val="262626"/>
              </a:buClr>
              <a:buSzPts val="1200"/>
              <a:buFont typeface="Calibri"/>
              <a:buChar char="•"/>
              <a:defRPr sz="12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9" name="Google Shape;79;p16"/>
          <p:cNvSpPr txBox="1">
            <a:spLocks noGrp="1"/>
          </p:cNvSpPr>
          <p:nvPr>
            <p:ph type="body" idx="2"/>
          </p:nvPr>
        </p:nvSpPr>
        <p:spPr>
          <a:xfrm>
            <a:off x="347662" y="1022312"/>
            <a:ext cx="8445209" cy="45152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marL="914400" lvl="1" indent="-323850" algn="l">
              <a:lnSpc>
                <a:spcPct val="90000"/>
              </a:lnSpc>
              <a:spcBef>
                <a:spcPts val="400"/>
              </a:spcBef>
              <a:spcAft>
                <a:spcPts val="0"/>
              </a:spcAft>
              <a:buClr>
                <a:srgbClr val="262626"/>
              </a:buClr>
              <a:buSzPts val="1500"/>
              <a:buFont typeface="Calibri"/>
              <a:buChar char="•"/>
              <a:defRPr sz="15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0" name="Google Shape;80;p16"/>
          <p:cNvGrpSpPr/>
          <p:nvPr/>
        </p:nvGrpSpPr>
        <p:grpSpPr>
          <a:xfrm>
            <a:off x="282548" y="4804374"/>
            <a:ext cx="7598710" cy="207749"/>
            <a:chOff x="376730" y="6405832"/>
            <a:chExt cx="10131613" cy="276999"/>
          </a:xfrm>
        </p:grpSpPr>
        <p:cxnSp>
          <p:nvCxnSpPr>
            <p:cNvPr id="81" name="Google Shape;81;p16"/>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82" name="Google Shape;82;p16"/>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dk1"/>
                  </a:solidFill>
                  <a:latin typeface="Calibri"/>
                  <a:ea typeface="Calibri"/>
                  <a:cs typeface="Calibri"/>
                  <a:sym typeface="Calibri"/>
                </a:rPr>
                <a:t>© 2021 Jigsaw Academy Education Pvt Ltd.</a:t>
              </a:r>
              <a:endParaRPr sz="1100"/>
            </a:p>
          </p:txBody>
        </p:sp>
      </p:grpSp>
      <p:sp>
        <p:nvSpPr>
          <p:cNvPr id="83" name="Google Shape;83;p16"/>
          <p:cNvSpPr txBox="1">
            <a:spLocks noGrp="1"/>
          </p:cNvSpPr>
          <p:nvPr>
            <p:ph type="title"/>
          </p:nvPr>
        </p:nvSpPr>
        <p:spPr>
          <a:xfrm>
            <a:off x="347663" y="359027"/>
            <a:ext cx="8445209" cy="5349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84" name="Google Shape;84;p16" descr="Indian Institute of Management Indore - Wikipedia"/>
          <p:cNvPicPr preferRelativeResize="0"/>
          <p:nvPr/>
        </p:nvPicPr>
        <p:blipFill rotWithShape="1">
          <a:blip r:embed="rId2">
            <a:alphaModFix/>
          </a:blip>
          <a:srcRect/>
          <a:stretch/>
        </p:blipFill>
        <p:spPr>
          <a:xfrm>
            <a:off x="66718" y="56882"/>
            <a:ext cx="308789" cy="497935"/>
          </a:xfrm>
          <a:prstGeom prst="rect">
            <a:avLst/>
          </a:prstGeom>
          <a:noFill/>
          <a:ln>
            <a:noFill/>
          </a:ln>
        </p:spPr>
      </p:pic>
      <p:pic>
        <p:nvPicPr>
          <p:cNvPr id="85" name="Google Shape;85;p16" descr="Logo&#10;&#10;Description automatically generated with medium confidence"/>
          <p:cNvPicPr preferRelativeResize="0"/>
          <p:nvPr/>
        </p:nvPicPr>
        <p:blipFill rotWithShape="1">
          <a:blip r:embed="rId3">
            <a:alphaModFix/>
          </a:blip>
          <a:srcRect/>
          <a:stretch/>
        </p:blipFill>
        <p:spPr>
          <a:xfrm>
            <a:off x="8017376" y="4765362"/>
            <a:ext cx="793297" cy="37813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Slide_1">
  <p:cSld name="Image Slide_1">
    <p:spTree>
      <p:nvGrpSpPr>
        <p:cNvPr id="1" name="Shape 86"/>
        <p:cNvGrpSpPr/>
        <p:nvPr/>
      </p:nvGrpSpPr>
      <p:grpSpPr>
        <a:xfrm>
          <a:off x="0" y="0"/>
          <a:ext cx="0" cy="0"/>
          <a:chOff x="0" y="0"/>
          <a:chExt cx="0" cy="0"/>
        </a:xfrm>
      </p:grpSpPr>
      <p:sp>
        <p:nvSpPr>
          <p:cNvPr id="87" name="Google Shape;87;p17"/>
          <p:cNvSpPr>
            <a:spLocks noGrp="1"/>
          </p:cNvSpPr>
          <p:nvPr>
            <p:ph type="pic" idx="2"/>
          </p:nvPr>
        </p:nvSpPr>
        <p:spPr>
          <a:xfrm>
            <a:off x="6338936" y="1618820"/>
            <a:ext cx="2471738" cy="2354049"/>
          </a:xfrm>
          <a:prstGeom prst="rect">
            <a:avLst/>
          </a:prstGeom>
          <a:noFill/>
          <a:ln>
            <a:noFill/>
          </a:ln>
        </p:spPr>
      </p:sp>
      <p:sp>
        <p:nvSpPr>
          <p:cNvPr id="88" name="Google Shape;88;p17"/>
          <p:cNvSpPr txBox="1">
            <a:spLocks noGrp="1"/>
          </p:cNvSpPr>
          <p:nvPr>
            <p:ph type="body" idx="1"/>
          </p:nvPr>
        </p:nvSpPr>
        <p:spPr>
          <a:xfrm>
            <a:off x="347663" y="1616384"/>
            <a:ext cx="5579528" cy="2367001"/>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rgbClr val="262626"/>
              </a:buClr>
              <a:buSzPts val="1200"/>
              <a:buFont typeface="Calibri"/>
              <a:buChar char="•"/>
              <a:defRPr sz="1200">
                <a:solidFill>
                  <a:srgbClr val="262626"/>
                </a:solidFill>
              </a:defRPr>
            </a:lvl1pPr>
            <a:lvl2pPr marL="914400" lvl="1" indent="-304800" algn="l">
              <a:lnSpc>
                <a:spcPct val="90000"/>
              </a:lnSpc>
              <a:spcBef>
                <a:spcPts val="400"/>
              </a:spcBef>
              <a:spcAft>
                <a:spcPts val="0"/>
              </a:spcAft>
              <a:buClr>
                <a:srgbClr val="262626"/>
              </a:buClr>
              <a:buSzPts val="1200"/>
              <a:buFont typeface="Calibri"/>
              <a:buChar char="•"/>
              <a:defRPr sz="12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7"/>
          <p:cNvSpPr txBox="1">
            <a:spLocks noGrp="1"/>
          </p:cNvSpPr>
          <p:nvPr>
            <p:ph type="dt" idx="10"/>
          </p:nvPr>
        </p:nvSpPr>
        <p:spPr>
          <a:xfrm>
            <a:off x="348090" y="4387988"/>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7"/>
          <p:cNvSpPr txBox="1">
            <a:spLocks noGrp="1"/>
          </p:cNvSpPr>
          <p:nvPr>
            <p:ph type="ftr" idx="11"/>
          </p:nvPr>
        </p:nvSpPr>
        <p:spPr>
          <a:xfrm>
            <a:off x="3036332" y="4411206"/>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7"/>
          <p:cNvSpPr txBox="1">
            <a:spLocks noGrp="1"/>
          </p:cNvSpPr>
          <p:nvPr>
            <p:ph type="sldNum" idx="12"/>
          </p:nvPr>
        </p:nvSpPr>
        <p:spPr>
          <a:xfrm>
            <a:off x="6753273" y="441364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92" name="Google Shape;92;p17"/>
          <p:cNvSpPr txBox="1">
            <a:spLocks noGrp="1"/>
          </p:cNvSpPr>
          <p:nvPr>
            <p:ph type="body" idx="3"/>
          </p:nvPr>
        </p:nvSpPr>
        <p:spPr>
          <a:xfrm>
            <a:off x="347662" y="1022312"/>
            <a:ext cx="8445209" cy="45152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marL="914400" lvl="1" indent="-323850" algn="l">
              <a:lnSpc>
                <a:spcPct val="90000"/>
              </a:lnSpc>
              <a:spcBef>
                <a:spcPts val="400"/>
              </a:spcBef>
              <a:spcAft>
                <a:spcPts val="0"/>
              </a:spcAft>
              <a:buClr>
                <a:srgbClr val="262626"/>
              </a:buClr>
              <a:buSzPts val="1500"/>
              <a:buFont typeface="Calibri"/>
              <a:buChar char="•"/>
              <a:defRPr sz="15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3" name="Google Shape;93;p17"/>
          <p:cNvSpPr txBox="1">
            <a:spLocks noGrp="1"/>
          </p:cNvSpPr>
          <p:nvPr>
            <p:ph type="title"/>
          </p:nvPr>
        </p:nvSpPr>
        <p:spPr>
          <a:xfrm>
            <a:off x="347663" y="359027"/>
            <a:ext cx="8445209" cy="5349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94" name="Google Shape;94;p17" descr="Logo&#10;&#10;Description automatically generated with medium confidence"/>
          <p:cNvPicPr preferRelativeResize="0"/>
          <p:nvPr/>
        </p:nvPicPr>
        <p:blipFill rotWithShape="1">
          <a:blip r:embed="rId2">
            <a:alphaModFix/>
          </a:blip>
          <a:srcRect/>
          <a:stretch/>
        </p:blipFill>
        <p:spPr>
          <a:xfrm>
            <a:off x="8017376" y="4765362"/>
            <a:ext cx="793297" cy="378138"/>
          </a:xfrm>
          <a:prstGeom prst="rect">
            <a:avLst/>
          </a:prstGeom>
          <a:noFill/>
          <a:ln>
            <a:noFill/>
          </a:ln>
        </p:spPr>
      </p:pic>
      <p:grpSp>
        <p:nvGrpSpPr>
          <p:cNvPr id="95" name="Google Shape;95;p17"/>
          <p:cNvGrpSpPr/>
          <p:nvPr/>
        </p:nvGrpSpPr>
        <p:grpSpPr>
          <a:xfrm>
            <a:off x="282548" y="4804374"/>
            <a:ext cx="7598710" cy="207749"/>
            <a:chOff x="376730" y="6405832"/>
            <a:chExt cx="10131613" cy="276999"/>
          </a:xfrm>
        </p:grpSpPr>
        <p:cxnSp>
          <p:nvCxnSpPr>
            <p:cNvPr id="96" name="Google Shape;96;p17"/>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97" name="Google Shape;97;p17"/>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dk1"/>
                  </a:solidFill>
                  <a:latin typeface="Calibri"/>
                  <a:ea typeface="Calibri"/>
                  <a:cs typeface="Calibri"/>
                  <a:sym typeface="Calibri"/>
                </a:rPr>
                <a:t>© 2021 Jigsaw Academy Education Pvt Ltd.</a:t>
              </a:r>
              <a:endParaRPr sz="1100"/>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mage Slide_2">
  <p:cSld name="Image Slide_2">
    <p:spTree>
      <p:nvGrpSpPr>
        <p:cNvPr id="1" name="Shape 98"/>
        <p:cNvGrpSpPr/>
        <p:nvPr/>
      </p:nvGrpSpPr>
      <p:grpSpPr>
        <a:xfrm>
          <a:off x="0" y="0"/>
          <a:ext cx="0" cy="0"/>
          <a:chOff x="0" y="0"/>
          <a:chExt cx="0" cy="0"/>
        </a:xfrm>
      </p:grpSpPr>
      <p:sp>
        <p:nvSpPr>
          <p:cNvPr id="99" name="Google Shape;99;p18"/>
          <p:cNvSpPr>
            <a:spLocks noGrp="1"/>
          </p:cNvSpPr>
          <p:nvPr>
            <p:ph type="pic" idx="2"/>
          </p:nvPr>
        </p:nvSpPr>
        <p:spPr>
          <a:xfrm>
            <a:off x="347663" y="1616383"/>
            <a:ext cx="2471737" cy="2367003"/>
          </a:xfrm>
          <a:prstGeom prst="rect">
            <a:avLst/>
          </a:prstGeom>
          <a:noFill/>
          <a:ln>
            <a:noFill/>
          </a:ln>
        </p:spPr>
      </p:sp>
      <p:sp>
        <p:nvSpPr>
          <p:cNvPr id="100" name="Google Shape;100;p18"/>
          <p:cNvSpPr txBox="1">
            <a:spLocks noGrp="1"/>
          </p:cNvSpPr>
          <p:nvPr>
            <p:ph type="body" idx="1"/>
          </p:nvPr>
        </p:nvSpPr>
        <p:spPr>
          <a:xfrm>
            <a:off x="3231572" y="1616384"/>
            <a:ext cx="5579528" cy="2367001"/>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rgbClr val="262626"/>
              </a:buClr>
              <a:buSzPts val="1200"/>
              <a:buFont typeface="Calibri"/>
              <a:buChar char="•"/>
              <a:defRPr sz="1200">
                <a:solidFill>
                  <a:srgbClr val="262626"/>
                </a:solidFill>
              </a:defRPr>
            </a:lvl1pPr>
            <a:lvl2pPr marL="914400" lvl="1" indent="-304800" algn="l">
              <a:lnSpc>
                <a:spcPct val="90000"/>
              </a:lnSpc>
              <a:spcBef>
                <a:spcPts val="400"/>
              </a:spcBef>
              <a:spcAft>
                <a:spcPts val="0"/>
              </a:spcAft>
              <a:buClr>
                <a:srgbClr val="262626"/>
              </a:buClr>
              <a:buSzPts val="1200"/>
              <a:buFont typeface="Calibri"/>
              <a:buChar char="•"/>
              <a:defRPr sz="12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18"/>
          <p:cNvSpPr txBox="1">
            <a:spLocks noGrp="1"/>
          </p:cNvSpPr>
          <p:nvPr>
            <p:ph type="body" idx="3"/>
          </p:nvPr>
        </p:nvSpPr>
        <p:spPr>
          <a:xfrm>
            <a:off x="347662" y="1022312"/>
            <a:ext cx="8445209" cy="45152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marL="914400" lvl="1" indent="-323850" algn="l">
              <a:lnSpc>
                <a:spcPct val="90000"/>
              </a:lnSpc>
              <a:spcBef>
                <a:spcPts val="400"/>
              </a:spcBef>
              <a:spcAft>
                <a:spcPts val="0"/>
              </a:spcAft>
              <a:buClr>
                <a:srgbClr val="262626"/>
              </a:buClr>
              <a:buSzPts val="1500"/>
              <a:buFont typeface="Calibri"/>
              <a:buChar char="•"/>
              <a:defRPr sz="15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18"/>
          <p:cNvSpPr txBox="1">
            <a:spLocks noGrp="1"/>
          </p:cNvSpPr>
          <p:nvPr>
            <p:ph type="dt" idx="10"/>
          </p:nvPr>
        </p:nvSpPr>
        <p:spPr>
          <a:xfrm>
            <a:off x="348090" y="4387988"/>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18"/>
          <p:cNvSpPr txBox="1">
            <a:spLocks noGrp="1"/>
          </p:cNvSpPr>
          <p:nvPr>
            <p:ph type="ftr" idx="11"/>
          </p:nvPr>
        </p:nvSpPr>
        <p:spPr>
          <a:xfrm>
            <a:off x="3036332" y="4411206"/>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18"/>
          <p:cNvSpPr txBox="1">
            <a:spLocks noGrp="1"/>
          </p:cNvSpPr>
          <p:nvPr>
            <p:ph type="sldNum" idx="12"/>
          </p:nvPr>
        </p:nvSpPr>
        <p:spPr>
          <a:xfrm>
            <a:off x="6753273" y="441364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18"/>
          <p:cNvSpPr txBox="1">
            <a:spLocks noGrp="1"/>
          </p:cNvSpPr>
          <p:nvPr>
            <p:ph type="title"/>
          </p:nvPr>
        </p:nvSpPr>
        <p:spPr>
          <a:xfrm>
            <a:off x="347663" y="359027"/>
            <a:ext cx="8445209" cy="5349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06" name="Google Shape;106;p18" descr="Logo&#10;&#10;Description automatically generated with medium confidence"/>
          <p:cNvPicPr preferRelativeResize="0"/>
          <p:nvPr/>
        </p:nvPicPr>
        <p:blipFill rotWithShape="1">
          <a:blip r:embed="rId2">
            <a:alphaModFix/>
          </a:blip>
          <a:srcRect/>
          <a:stretch/>
        </p:blipFill>
        <p:spPr>
          <a:xfrm>
            <a:off x="8017376" y="4765362"/>
            <a:ext cx="793297" cy="378138"/>
          </a:xfrm>
          <a:prstGeom prst="rect">
            <a:avLst/>
          </a:prstGeom>
          <a:noFill/>
          <a:ln>
            <a:noFill/>
          </a:ln>
        </p:spPr>
      </p:pic>
      <p:grpSp>
        <p:nvGrpSpPr>
          <p:cNvPr id="107" name="Google Shape;107;p18"/>
          <p:cNvGrpSpPr/>
          <p:nvPr/>
        </p:nvGrpSpPr>
        <p:grpSpPr>
          <a:xfrm>
            <a:off x="282548" y="4804374"/>
            <a:ext cx="7598710" cy="207749"/>
            <a:chOff x="376730" y="6405832"/>
            <a:chExt cx="10131613" cy="276999"/>
          </a:xfrm>
        </p:grpSpPr>
        <p:cxnSp>
          <p:nvCxnSpPr>
            <p:cNvPr id="108" name="Google Shape;108;p18"/>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109" name="Google Shape;109;p18"/>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dk1"/>
                  </a:solidFill>
                  <a:latin typeface="Calibri"/>
                  <a:ea typeface="Calibri"/>
                  <a:cs typeface="Calibri"/>
                  <a:sym typeface="Calibri"/>
                </a:rPr>
                <a:t>© 2021 Jigsaw Academy Education Pvt Ltd.</a:t>
              </a:r>
              <a:endParaRPr sz="1100"/>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con Slide_1">
  <p:cSld name="Icon Slide_1">
    <p:spTree>
      <p:nvGrpSpPr>
        <p:cNvPr id="1" name="Shape 110"/>
        <p:cNvGrpSpPr/>
        <p:nvPr/>
      </p:nvGrpSpPr>
      <p:grpSpPr>
        <a:xfrm>
          <a:off x="0" y="0"/>
          <a:ext cx="0" cy="0"/>
          <a:chOff x="0" y="0"/>
          <a:chExt cx="0" cy="0"/>
        </a:xfrm>
      </p:grpSpPr>
      <p:sp>
        <p:nvSpPr>
          <p:cNvPr id="111" name="Google Shape;111;p19"/>
          <p:cNvSpPr>
            <a:spLocks noGrp="1"/>
          </p:cNvSpPr>
          <p:nvPr>
            <p:ph type="pic" idx="2"/>
          </p:nvPr>
        </p:nvSpPr>
        <p:spPr>
          <a:xfrm>
            <a:off x="493135" y="2053439"/>
            <a:ext cx="909638" cy="733042"/>
          </a:xfrm>
          <a:prstGeom prst="rect">
            <a:avLst/>
          </a:prstGeom>
          <a:noFill/>
          <a:ln>
            <a:noFill/>
          </a:ln>
        </p:spPr>
      </p:sp>
      <p:sp>
        <p:nvSpPr>
          <p:cNvPr id="112" name="Google Shape;112;p19"/>
          <p:cNvSpPr txBox="1">
            <a:spLocks noGrp="1"/>
          </p:cNvSpPr>
          <p:nvPr>
            <p:ph type="body" idx="1"/>
          </p:nvPr>
        </p:nvSpPr>
        <p:spPr>
          <a:xfrm>
            <a:off x="347662" y="3060267"/>
            <a:ext cx="1283283" cy="6858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262626"/>
              </a:buClr>
              <a:buSzPts val="1200"/>
              <a:buNone/>
              <a:defRPr sz="1200">
                <a:solidFill>
                  <a:srgbClr val="262626"/>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19"/>
          <p:cNvSpPr txBox="1">
            <a:spLocks noGrp="1"/>
          </p:cNvSpPr>
          <p:nvPr>
            <p:ph type="body" idx="3"/>
          </p:nvPr>
        </p:nvSpPr>
        <p:spPr>
          <a:xfrm>
            <a:off x="2060816" y="3057782"/>
            <a:ext cx="1283283" cy="6858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262626"/>
              </a:buClr>
              <a:buSzPts val="1200"/>
              <a:buNone/>
              <a:defRPr sz="1200">
                <a:solidFill>
                  <a:srgbClr val="262626"/>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9"/>
          <p:cNvSpPr txBox="1">
            <a:spLocks noGrp="1"/>
          </p:cNvSpPr>
          <p:nvPr>
            <p:ph type="body" idx="4"/>
          </p:nvPr>
        </p:nvSpPr>
        <p:spPr>
          <a:xfrm>
            <a:off x="3773969" y="3055296"/>
            <a:ext cx="1283283" cy="6858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262626"/>
              </a:buClr>
              <a:buSzPts val="1200"/>
              <a:buNone/>
              <a:defRPr sz="1200">
                <a:solidFill>
                  <a:srgbClr val="262626"/>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5" name="Google Shape;115;p19"/>
          <p:cNvSpPr txBox="1">
            <a:spLocks noGrp="1"/>
          </p:cNvSpPr>
          <p:nvPr>
            <p:ph type="body" idx="5"/>
          </p:nvPr>
        </p:nvSpPr>
        <p:spPr>
          <a:xfrm>
            <a:off x="5487123" y="3049331"/>
            <a:ext cx="1283283" cy="6858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262626"/>
              </a:buClr>
              <a:buSzPts val="1200"/>
              <a:buNone/>
              <a:defRPr sz="1200">
                <a:solidFill>
                  <a:srgbClr val="262626"/>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19"/>
          <p:cNvSpPr txBox="1">
            <a:spLocks noGrp="1"/>
          </p:cNvSpPr>
          <p:nvPr>
            <p:ph type="body" idx="6"/>
          </p:nvPr>
        </p:nvSpPr>
        <p:spPr>
          <a:xfrm>
            <a:off x="7200277" y="3050325"/>
            <a:ext cx="1283283" cy="685800"/>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262626"/>
              </a:buClr>
              <a:buSzPts val="1200"/>
              <a:buNone/>
              <a:defRPr sz="1200">
                <a:solidFill>
                  <a:srgbClr val="262626"/>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7" name="Google Shape;117;p19"/>
          <p:cNvSpPr>
            <a:spLocks noGrp="1"/>
          </p:cNvSpPr>
          <p:nvPr>
            <p:ph type="pic" idx="7"/>
          </p:nvPr>
        </p:nvSpPr>
        <p:spPr>
          <a:xfrm>
            <a:off x="2247638" y="2053439"/>
            <a:ext cx="909638" cy="733042"/>
          </a:xfrm>
          <a:prstGeom prst="rect">
            <a:avLst/>
          </a:prstGeom>
          <a:noFill/>
          <a:ln>
            <a:noFill/>
          </a:ln>
        </p:spPr>
      </p:sp>
      <p:sp>
        <p:nvSpPr>
          <p:cNvPr id="118" name="Google Shape;118;p19"/>
          <p:cNvSpPr>
            <a:spLocks noGrp="1"/>
          </p:cNvSpPr>
          <p:nvPr>
            <p:ph type="pic" idx="8"/>
          </p:nvPr>
        </p:nvSpPr>
        <p:spPr>
          <a:xfrm>
            <a:off x="4002142" y="2053439"/>
            <a:ext cx="909638" cy="733042"/>
          </a:xfrm>
          <a:prstGeom prst="rect">
            <a:avLst/>
          </a:prstGeom>
          <a:noFill/>
          <a:ln>
            <a:noFill/>
          </a:ln>
        </p:spPr>
      </p:sp>
      <p:sp>
        <p:nvSpPr>
          <p:cNvPr id="119" name="Google Shape;119;p19"/>
          <p:cNvSpPr>
            <a:spLocks noGrp="1"/>
          </p:cNvSpPr>
          <p:nvPr>
            <p:ph type="pic" idx="9"/>
          </p:nvPr>
        </p:nvSpPr>
        <p:spPr>
          <a:xfrm>
            <a:off x="5673946" y="2053439"/>
            <a:ext cx="909638" cy="733042"/>
          </a:xfrm>
          <a:prstGeom prst="rect">
            <a:avLst/>
          </a:prstGeom>
          <a:noFill/>
          <a:ln>
            <a:noFill/>
          </a:ln>
        </p:spPr>
      </p:sp>
      <p:sp>
        <p:nvSpPr>
          <p:cNvPr id="120" name="Google Shape;120;p19"/>
          <p:cNvSpPr>
            <a:spLocks noGrp="1"/>
          </p:cNvSpPr>
          <p:nvPr>
            <p:ph type="pic" idx="13"/>
          </p:nvPr>
        </p:nvSpPr>
        <p:spPr>
          <a:xfrm>
            <a:off x="7387099" y="2053439"/>
            <a:ext cx="909638" cy="733042"/>
          </a:xfrm>
          <a:prstGeom prst="rect">
            <a:avLst/>
          </a:prstGeom>
          <a:noFill/>
          <a:ln>
            <a:noFill/>
          </a:ln>
        </p:spPr>
      </p:sp>
      <p:sp>
        <p:nvSpPr>
          <p:cNvPr id="121" name="Google Shape;121;p19"/>
          <p:cNvSpPr txBox="1">
            <a:spLocks noGrp="1"/>
          </p:cNvSpPr>
          <p:nvPr>
            <p:ph type="dt" idx="10"/>
          </p:nvPr>
        </p:nvSpPr>
        <p:spPr>
          <a:xfrm>
            <a:off x="348090" y="4387988"/>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19"/>
          <p:cNvSpPr txBox="1">
            <a:spLocks noGrp="1"/>
          </p:cNvSpPr>
          <p:nvPr>
            <p:ph type="ftr" idx="11"/>
          </p:nvPr>
        </p:nvSpPr>
        <p:spPr>
          <a:xfrm>
            <a:off x="3036332" y="4411206"/>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19"/>
          <p:cNvSpPr txBox="1">
            <a:spLocks noGrp="1"/>
          </p:cNvSpPr>
          <p:nvPr>
            <p:ph type="sldNum" idx="12"/>
          </p:nvPr>
        </p:nvSpPr>
        <p:spPr>
          <a:xfrm>
            <a:off x="6753273" y="441364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24" name="Google Shape;124;p19"/>
          <p:cNvSpPr txBox="1">
            <a:spLocks noGrp="1"/>
          </p:cNvSpPr>
          <p:nvPr>
            <p:ph type="body" idx="14"/>
          </p:nvPr>
        </p:nvSpPr>
        <p:spPr>
          <a:xfrm>
            <a:off x="347662" y="1022312"/>
            <a:ext cx="8445209" cy="45152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marL="914400" lvl="1" indent="-323850" algn="l">
              <a:lnSpc>
                <a:spcPct val="90000"/>
              </a:lnSpc>
              <a:spcBef>
                <a:spcPts val="400"/>
              </a:spcBef>
              <a:spcAft>
                <a:spcPts val="0"/>
              </a:spcAft>
              <a:buClr>
                <a:srgbClr val="262626"/>
              </a:buClr>
              <a:buSzPts val="1500"/>
              <a:buFont typeface="Calibri"/>
              <a:buChar char="•"/>
              <a:defRPr sz="15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5" name="Google Shape;125;p19"/>
          <p:cNvSpPr txBox="1">
            <a:spLocks noGrp="1"/>
          </p:cNvSpPr>
          <p:nvPr>
            <p:ph type="title"/>
          </p:nvPr>
        </p:nvSpPr>
        <p:spPr>
          <a:xfrm>
            <a:off x="347663" y="359027"/>
            <a:ext cx="8445209" cy="5349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26" name="Google Shape;126;p19" descr="Logo&#10;&#10;Description automatically generated with medium confidence"/>
          <p:cNvPicPr preferRelativeResize="0"/>
          <p:nvPr/>
        </p:nvPicPr>
        <p:blipFill rotWithShape="1">
          <a:blip r:embed="rId2">
            <a:alphaModFix/>
          </a:blip>
          <a:srcRect/>
          <a:stretch/>
        </p:blipFill>
        <p:spPr>
          <a:xfrm>
            <a:off x="8017376" y="4765362"/>
            <a:ext cx="793297" cy="378138"/>
          </a:xfrm>
          <a:prstGeom prst="rect">
            <a:avLst/>
          </a:prstGeom>
          <a:noFill/>
          <a:ln>
            <a:noFill/>
          </a:ln>
        </p:spPr>
      </p:pic>
      <p:grpSp>
        <p:nvGrpSpPr>
          <p:cNvPr id="127" name="Google Shape;127;p19"/>
          <p:cNvGrpSpPr/>
          <p:nvPr/>
        </p:nvGrpSpPr>
        <p:grpSpPr>
          <a:xfrm>
            <a:off x="282548" y="4804374"/>
            <a:ext cx="7598710" cy="207749"/>
            <a:chOff x="376730" y="6405832"/>
            <a:chExt cx="10131613" cy="276999"/>
          </a:xfrm>
        </p:grpSpPr>
        <p:cxnSp>
          <p:nvCxnSpPr>
            <p:cNvPr id="128" name="Google Shape;128;p19"/>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129" name="Google Shape;129;p19"/>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dk1"/>
                  </a:solidFill>
                  <a:latin typeface="Calibri"/>
                  <a:ea typeface="Calibri"/>
                  <a:cs typeface="Calibri"/>
                  <a:sym typeface="Calibri"/>
                </a:rPr>
                <a:t>© 2021 Jigsaw Academy Education Pvt Ltd.</a:t>
              </a:r>
              <a:endParaRPr sz="1100"/>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ideo Slide">
  <p:cSld name="Video Slide">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4478482" y="1620985"/>
            <a:ext cx="4332191" cy="2074501"/>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800"/>
              </a:spcBef>
              <a:spcAft>
                <a:spcPts val="0"/>
              </a:spcAft>
              <a:buClr>
                <a:srgbClr val="262626"/>
              </a:buClr>
              <a:buSzPts val="1200"/>
              <a:buFont typeface="Calibri"/>
              <a:buChar char="•"/>
              <a:defRPr sz="1200">
                <a:solidFill>
                  <a:srgbClr val="262626"/>
                </a:solidFill>
              </a:defRPr>
            </a:lvl1pPr>
            <a:lvl2pPr marL="914400" lvl="1" indent="-304800" algn="l">
              <a:lnSpc>
                <a:spcPct val="90000"/>
              </a:lnSpc>
              <a:spcBef>
                <a:spcPts val="400"/>
              </a:spcBef>
              <a:spcAft>
                <a:spcPts val="0"/>
              </a:spcAft>
              <a:buClr>
                <a:srgbClr val="262626"/>
              </a:buClr>
              <a:buSzPts val="1200"/>
              <a:buFont typeface="Calibri"/>
              <a:buChar char="•"/>
              <a:defRPr sz="12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2" name="Google Shape;132;p20"/>
          <p:cNvSpPr>
            <a:spLocks noGrp="1"/>
          </p:cNvSpPr>
          <p:nvPr>
            <p:ph type="media" idx="2"/>
          </p:nvPr>
        </p:nvSpPr>
        <p:spPr>
          <a:xfrm>
            <a:off x="347663" y="1620985"/>
            <a:ext cx="3704793" cy="2074501"/>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3" name="Google Shape;133;p20"/>
          <p:cNvSpPr txBox="1">
            <a:spLocks noGrp="1"/>
          </p:cNvSpPr>
          <p:nvPr>
            <p:ph type="dt" idx="10"/>
          </p:nvPr>
        </p:nvSpPr>
        <p:spPr>
          <a:xfrm>
            <a:off x="348090" y="4387988"/>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0"/>
          <p:cNvSpPr txBox="1">
            <a:spLocks noGrp="1"/>
          </p:cNvSpPr>
          <p:nvPr>
            <p:ph type="ftr" idx="11"/>
          </p:nvPr>
        </p:nvSpPr>
        <p:spPr>
          <a:xfrm>
            <a:off x="3036332" y="4411206"/>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0"/>
          <p:cNvSpPr txBox="1">
            <a:spLocks noGrp="1"/>
          </p:cNvSpPr>
          <p:nvPr>
            <p:ph type="sldNum" idx="12"/>
          </p:nvPr>
        </p:nvSpPr>
        <p:spPr>
          <a:xfrm>
            <a:off x="6753273" y="4413642"/>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36" name="Google Shape;136;p20"/>
          <p:cNvSpPr txBox="1">
            <a:spLocks noGrp="1"/>
          </p:cNvSpPr>
          <p:nvPr>
            <p:ph type="body" idx="3"/>
          </p:nvPr>
        </p:nvSpPr>
        <p:spPr>
          <a:xfrm>
            <a:off x="347662" y="1022312"/>
            <a:ext cx="8445209" cy="451529"/>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262626"/>
              </a:buClr>
              <a:buSzPts val="1800"/>
              <a:buFont typeface="Arial"/>
              <a:buNone/>
              <a:defRPr sz="1800">
                <a:solidFill>
                  <a:srgbClr val="262626"/>
                </a:solidFill>
                <a:latin typeface="Arial Narrow"/>
                <a:ea typeface="Arial Narrow"/>
                <a:cs typeface="Arial Narrow"/>
                <a:sym typeface="Arial Narrow"/>
              </a:defRPr>
            </a:lvl1pPr>
            <a:lvl2pPr marL="914400" lvl="1" indent="-323850" algn="l">
              <a:lnSpc>
                <a:spcPct val="90000"/>
              </a:lnSpc>
              <a:spcBef>
                <a:spcPts val="400"/>
              </a:spcBef>
              <a:spcAft>
                <a:spcPts val="0"/>
              </a:spcAft>
              <a:buClr>
                <a:srgbClr val="262626"/>
              </a:buClr>
              <a:buSzPts val="1500"/>
              <a:buFont typeface="Calibri"/>
              <a:buChar char="•"/>
              <a:defRPr sz="1500">
                <a:solidFill>
                  <a:srgbClr val="262626"/>
                </a:solidFill>
              </a:defRPr>
            </a:lvl2pPr>
            <a:lvl3pPr marL="1371600" lvl="2" indent="-323850" algn="l">
              <a:lnSpc>
                <a:spcPct val="90000"/>
              </a:lnSpc>
              <a:spcBef>
                <a:spcPts val="400"/>
              </a:spcBef>
              <a:spcAft>
                <a:spcPts val="0"/>
              </a:spcAft>
              <a:buClr>
                <a:srgbClr val="7F7F7F"/>
              </a:buClr>
              <a:buSzPts val="1500"/>
              <a:buChar char="•"/>
              <a:defRPr>
                <a:solidFill>
                  <a:srgbClr val="7F7F7F"/>
                </a:solidFill>
              </a:defRPr>
            </a:lvl3pPr>
            <a:lvl4pPr marL="1828800" lvl="3" indent="-317500" algn="l">
              <a:lnSpc>
                <a:spcPct val="90000"/>
              </a:lnSpc>
              <a:spcBef>
                <a:spcPts val="400"/>
              </a:spcBef>
              <a:spcAft>
                <a:spcPts val="0"/>
              </a:spcAft>
              <a:buClr>
                <a:srgbClr val="7F7F7F"/>
              </a:buClr>
              <a:buSzPts val="1400"/>
              <a:buChar char="•"/>
              <a:defRPr>
                <a:solidFill>
                  <a:srgbClr val="7F7F7F"/>
                </a:solidFill>
              </a:defRPr>
            </a:lvl4pPr>
            <a:lvl5pPr marL="2286000" lvl="4" indent="-317500" algn="l">
              <a:lnSpc>
                <a:spcPct val="90000"/>
              </a:lnSpc>
              <a:spcBef>
                <a:spcPts val="400"/>
              </a:spcBef>
              <a:spcAft>
                <a:spcPts val="0"/>
              </a:spcAft>
              <a:buClr>
                <a:srgbClr val="7F7F7F"/>
              </a:buClr>
              <a:buSzPts val="1400"/>
              <a:buChar char="•"/>
              <a:defRPr>
                <a:solidFill>
                  <a:srgbClr val="7F7F7F"/>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7" name="Google Shape;137;p20"/>
          <p:cNvSpPr txBox="1">
            <a:spLocks noGrp="1"/>
          </p:cNvSpPr>
          <p:nvPr>
            <p:ph type="title"/>
          </p:nvPr>
        </p:nvSpPr>
        <p:spPr>
          <a:xfrm>
            <a:off x="347663" y="359027"/>
            <a:ext cx="8445209" cy="53491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262626"/>
              </a:buClr>
              <a:buSzPts val="2700"/>
              <a:buFont typeface="Arial Narrow"/>
              <a:buNone/>
              <a:defRPr sz="2700">
                <a:solidFill>
                  <a:srgbClr val="262626"/>
                </a:solidFill>
                <a:latin typeface="Arial Narrow"/>
                <a:ea typeface="Arial Narrow"/>
                <a:cs typeface="Arial Narrow"/>
                <a:sym typeface="Arial Narrow"/>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pic>
        <p:nvPicPr>
          <p:cNvPr id="138" name="Google Shape;138;p20" descr="Logo&#10;&#10;Description automatically generated with medium confidence"/>
          <p:cNvPicPr preferRelativeResize="0"/>
          <p:nvPr/>
        </p:nvPicPr>
        <p:blipFill rotWithShape="1">
          <a:blip r:embed="rId2">
            <a:alphaModFix/>
          </a:blip>
          <a:srcRect/>
          <a:stretch/>
        </p:blipFill>
        <p:spPr>
          <a:xfrm>
            <a:off x="8017376" y="4765362"/>
            <a:ext cx="793297" cy="378138"/>
          </a:xfrm>
          <a:prstGeom prst="rect">
            <a:avLst/>
          </a:prstGeom>
          <a:noFill/>
          <a:ln>
            <a:noFill/>
          </a:ln>
        </p:spPr>
      </p:pic>
      <p:grpSp>
        <p:nvGrpSpPr>
          <p:cNvPr id="139" name="Google Shape;139;p20"/>
          <p:cNvGrpSpPr/>
          <p:nvPr/>
        </p:nvGrpSpPr>
        <p:grpSpPr>
          <a:xfrm>
            <a:off x="282548" y="4804374"/>
            <a:ext cx="7598710" cy="207749"/>
            <a:chOff x="376730" y="6405832"/>
            <a:chExt cx="10131613" cy="276999"/>
          </a:xfrm>
        </p:grpSpPr>
        <p:cxnSp>
          <p:nvCxnSpPr>
            <p:cNvPr id="140" name="Google Shape;140;p20"/>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141" name="Google Shape;141;p20"/>
            <p:cNvSpPr txBox="1"/>
            <p:nvPr/>
          </p:nvSpPr>
          <p:spPr>
            <a:xfrm>
              <a:off x="376730" y="6405832"/>
              <a:ext cx="2863733"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0" i="0">
                  <a:solidFill>
                    <a:schemeClr val="dk1"/>
                  </a:solidFill>
                  <a:latin typeface="Calibri"/>
                  <a:ea typeface="Calibri"/>
                  <a:cs typeface="Calibri"/>
                  <a:sym typeface="Calibri"/>
                </a:rPr>
                <a:t>© 2021 Jigsaw Academy Education Pvt Ltd.</a:t>
              </a:r>
              <a:endParaRPr sz="110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pic>
        <p:nvPicPr>
          <p:cNvPr id="146" name="Google Shape;146;p21" descr="A picture containing graphical user interface&#10;&#10;Description automatically generated"/>
          <p:cNvPicPr preferRelativeResize="0"/>
          <p:nvPr/>
        </p:nvPicPr>
        <p:blipFill rotWithShape="1">
          <a:blip r:embed="rId3">
            <a:alphaModFix/>
          </a:blip>
          <a:srcRect/>
          <a:stretch/>
        </p:blipFill>
        <p:spPr>
          <a:xfrm>
            <a:off x="1" y="-5153"/>
            <a:ext cx="9150856" cy="5157672"/>
          </a:xfrm>
          <a:prstGeom prst="rect">
            <a:avLst/>
          </a:prstGeom>
          <a:noFill/>
          <a:ln>
            <a:noFill/>
          </a:ln>
        </p:spPr>
      </p:pic>
      <p:sp>
        <p:nvSpPr>
          <p:cNvPr id="147" name="Google Shape;147;p21"/>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8" name="Google Shape;148;p21"/>
          <p:cNvSpPr txBox="1"/>
          <p:nvPr/>
        </p:nvSpPr>
        <p:spPr>
          <a:xfrm>
            <a:off x="375506" y="1106898"/>
            <a:ext cx="6574491" cy="102660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3800"/>
              <a:buFont typeface="Arial"/>
              <a:buNone/>
            </a:pPr>
            <a:r>
              <a:rPr lang="en" sz="3800" b="0" i="0" u="none" strike="noStrike" cap="none" dirty="0" smtClean="0">
                <a:solidFill>
                  <a:schemeClr val="lt1"/>
                </a:solidFill>
                <a:latin typeface="Arial Narrow"/>
                <a:ea typeface="Arial Narrow"/>
                <a:cs typeface="Arial Narrow"/>
                <a:sym typeface="Arial Narrow"/>
              </a:rPr>
              <a:t>Employee’s </a:t>
            </a:r>
            <a:r>
              <a:rPr lang="en" sz="3800" b="0" i="0" u="none" strike="noStrike" cap="none" dirty="0">
                <a:solidFill>
                  <a:schemeClr val="lt1"/>
                </a:solidFill>
                <a:latin typeface="Arial Narrow"/>
                <a:ea typeface="Arial Narrow"/>
                <a:cs typeface="Arial Narrow"/>
                <a:sym typeface="Arial Narrow"/>
              </a:rPr>
              <a:t>Promotion Prediction</a:t>
            </a:r>
            <a:endParaRPr sz="1100" dirty="0"/>
          </a:p>
          <a:p>
            <a:pPr marL="0" marR="0" lvl="0" indent="0" algn="l" rtl="0">
              <a:lnSpc>
                <a:spcPct val="90000"/>
              </a:lnSpc>
              <a:spcBef>
                <a:spcPts val="800"/>
              </a:spcBef>
              <a:spcAft>
                <a:spcPts val="0"/>
              </a:spcAft>
              <a:buClr>
                <a:srgbClr val="000000"/>
              </a:buClr>
              <a:buSzPts val="3000"/>
              <a:buFont typeface="Arial"/>
              <a:buNone/>
            </a:pPr>
            <a:r>
              <a:rPr lang="en" sz="3000" b="0" i="0" u="none" strike="noStrike" cap="none" dirty="0">
                <a:solidFill>
                  <a:srgbClr val="000000"/>
                </a:solidFill>
                <a:latin typeface="Arial"/>
                <a:ea typeface="Arial"/>
                <a:cs typeface="Arial"/>
                <a:sym typeface="Arial"/>
              </a:rPr>
              <a:t/>
            </a:r>
            <a:br>
              <a:rPr lang="en" sz="3000" b="0" i="0" u="none" strike="noStrike" cap="none" dirty="0">
                <a:solidFill>
                  <a:srgbClr val="000000"/>
                </a:solidFill>
                <a:latin typeface="Arial"/>
                <a:ea typeface="Arial"/>
                <a:cs typeface="Arial"/>
                <a:sym typeface="Arial"/>
              </a:rPr>
            </a:br>
            <a:endParaRPr sz="3000" b="0" i="0" u="none" strike="noStrike" cap="none" dirty="0">
              <a:solidFill>
                <a:srgbClr val="000000"/>
              </a:solidFill>
              <a:latin typeface="Arial"/>
              <a:ea typeface="Arial"/>
              <a:cs typeface="Arial"/>
              <a:sym typeface="Arial"/>
            </a:endParaRPr>
          </a:p>
          <a:p>
            <a:pPr marL="0" marR="0" lvl="0" indent="0" algn="l" rtl="0">
              <a:lnSpc>
                <a:spcPct val="90000"/>
              </a:lnSpc>
              <a:spcBef>
                <a:spcPts val="800"/>
              </a:spcBef>
              <a:spcAft>
                <a:spcPts val="0"/>
              </a:spcAft>
              <a:buClr>
                <a:schemeClr val="dk1"/>
              </a:buClr>
              <a:buSzPts val="3800"/>
              <a:buFont typeface="Arial"/>
              <a:buNone/>
            </a:pPr>
            <a:endParaRPr sz="3800" b="0" i="0" u="none" strike="noStrike" cap="none" dirty="0">
              <a:solidFill>
                <a:schemeClr val="lt1"/>
              </a:solidFill>
              <a:latin typeface="Arial Narrow"/>
              <a:ea typeface="Arial Narrow"/>
              <a:cs typeface="Arial Narrow"/>
              <a:sym typeface="Arial Narrow"/>
            </a:endParaRPr>
          </a:p>
        </p:txBody>
      </p:sp>
      <p:sp>
        <p:nvSpPr>
          <p:cNvPr id="149" name="Google Shape;149;p21"/>
          <p:cNvSpPr txBox="1"/>
          <p:nvPr/>
        </p:nvSpPr>
        <p:spPr>
          <a:xfrm>
            <a:off x="375506" y="1966066"/>
            <a:ext cx="4319732" cy="559541"/>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2700"/>
              <a:buFont typeface="Arial"/>
              <a:buNone/>
            </a:pPr>
            <a:r>
              <a:rPr lang="en" sz="2700" b="1" i="0" u="none" strike="noStrike" cap="none">
                <a:solidFill>
                  <a:schemeClr val="lt1"/>
                </a:solidFill>
                <a:latin typeface="Arial Narrow"/>
                <a:ea typeface="Arial Narrow"/>
                <a:cs typeface="Arial Narrow"/>
                <a:sym typeface="Arial Narrow"/>
              </a:rPr>
              <a:t>Team: (IPBA11-Group G)</a:t>
            </a:r>
            <a:endParaRPr sz="1100"/>
          </a:p>
        </p:txBody>
      </p:sp>
      <p:pic>
        <p:nvPicPr>
          <p:cNvPr id="150" name="Google Shape;150;p21" descr="Indian Institute of Management Indore - Wikipedia"/>
          <p:cNvPicPr preferRelativeResize="0"/>
          <p:nvPr/>
        </p:nvPicPr>
        <p:blipFill rotWithShape="1">
          <a:blip r:embed="rId4">
            <a:alphaModFix/>
          </a:blip>
          <a:srcRect/>
          <a:stretch/>
        </p:blipFill>
        <p:spPr>
          <a:xfrm>
            <a:off x="66718" y="56882"/>
            <a:ext cx="308789" cy="497935"/>
          </a:xfrm>
          <a:prstGeom prst="rect">
            <a:avLst/>
          </a:prstGeom>
          <a:noFill/>
          <a:ln>
            <a:noFill/>
          </a:ln>
        </p:spPr>
      </p:pic>
      <p:sp>
        <p:nvSpPr>
          <p:cNvPr id="151" name="Google Shape;151;p21"/>
          <p:cNvSpPr txBox="1"/>
          <p:nvPr/>
        </p:nvSpPr>
        <p:spPr>
          <a:xfrm>
            <a:off x="522143" y="118286"/>
            <a:ext cx="4049857" cy="29938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 sz="1800" b="1" i="1" u="none" strike="noStrike" cap="none">
                <a:solidFill>
                  <a:schemeClr val="lt1"/>
                </a:solidFill>
                <a:latin typeface="Calibri"/>
                <a:ea typeface="Calibri"/>
                <a:cs typeface="Calibri"/>
                <a:sym typeface="Calibri"/>
              </a:rPr>
              <a:t>Integrated Program in Business Analytics</a:t>
            </a:r>
            <a:endParaRPr sz="1100"/>
          </a:p>
        </p:txBody>
      </p:sp>
      <p:pic>
        <p:nvPicPr>
          <p:cNvPr id="152" name="Google Shape;152;p21" descr="Logo&#10;&#10;Description automatically generated with medium confidence"/>
          <p:cNvPicPr preferRelativeResize="0"/>
          <p:nvPr/>
        </p:nvPicPr>
        <p:blipFill rotWithShape="1">
          <a:blip r:embed="rId5">
            <a:alphaModFix/>
          </a:blip>
          <a:srcRect/>
          <a:stretch/>
        </p:blipFill>
        <p:spPr>
          <a:xfrm>
            <a:off x="8032664" y="56882"/>
            <a:ext cx="1044618" cy="497935"/>
          </a:xfrm>
          <a:prstGeom prst="rect">
            <a:avLst/>
          </a:prstGeom>
          <a:noFill/>
          <a:ln>
            <a:noFill/>
          </a:ln>
        </p:spPr>
      </p:pic>
      <p:sp>
        <p:nvSpPr>
          <p:cNvPr id="153" name="Google Shape;153;p21"/>
          <p:cNvSpPr txBox="1"/>
          <p:nvPr/>
        </p:nvSpPr>
        <p:spPr>
          <a:xfrm>
            <a:off x="443261" y="2992668"/>
            <a:ext cx="4385413" cy="202360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b="1" i="0" u="sng" strike="noStrike" cap="none" dirty="0" smtClean="0">
                <a:solidFill>
                  <a:schemeClr val="lt1"/>
                </a:solidFill>
                <a:latin typeface="Arial"/>
                <a:ea typeface="Arial"/>
                <a:cs typeface="Arial"/>
                <a:sym typeface="Arial"/>
              </a:rPr>
              <a:t>PARTICIPANTS</a:t>
            </a:r>
            <a:r>
              <a:rPr lang="en" sz="1500" b="1" i="0" u="sng" strike="noStrike" cap="none" dirty="0">
                <a:solidFill>
                  <a:schemeClr val="lt1"/>
                </a:solidFill>
                <a:latin typeface="Arial"/>
                <a:ea typeface="Arial"/>
                <a:cs typeface="Arial"/>
                <a:sym typeface="Arial"/>
              </a:rPr>
              <a:t>:</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Ankit Dwivedi</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Pooja Verma</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Shahzeb Alam</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Shubham Jain</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Shubham Agrawal</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Soorya Rajgopal</a:t>
            </a:r>
            <a:endParaRPr sz="1100" dirty="0"/>
          </a:p>
          <a:p>
            <a:pPr marL="0" marR="0" lvl="0" indent="-88900" algn="l" rtl="0">
              <a:spcBef>
                <a:spcPts val="0"/>
              </a:spcBef>
              <a:spcAft>
                <a:spcPts val="0"/>
              </a:spcAft>
              <a:buClr>
                <a:schemeClr val="lt1"/>
              </a:buClr>
              <a:buSzPts val="1400"/>
              <a:buFont typeface="Calibri"/>
              <a:buAutoNum type="arabicPeriod"/>
            </a:pPr>
            <a:r>
              <a:rPr lang="en" sz="1400" b="0" i="0" u="none" strike="noStrike" cap="none" dirty="0">
                <a:solidFill>
                  <a:schemeClr val="lt1"/>
                </a:solidFill>
                <a:latin typeface="Arial"/>
                <a:ea typeface="Arial"/>
                <a:cs typeface="Arial"/>
                <a:sym typeface="Arial"/>
              </a:rPr>
              <a:t>Vinita Mundada</a:t>
            </a:r>
            <a:endParaRPr sz="1100" dirty="0"/>
          </a:p>
          <a:p>
            <a:pPr marL="0" marR="0" lvl="0" indent="0" algn="l" rtl="0">
              <a:spcBef>
                <a:spcPts val="0"/>
              </a:spcBef>
              <a:spcAft>
                <a:spcPts val="0"/>
              </a:spcAft>
              <a:buNone/>
            </a:pPr>
            <a:endParaRPr sz="14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7663" y="62744"/>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rPr>
              <a:t>Feature Scaling - Standardization</a:t>
            </a:r>
            <a:endParaRPr lang="en-IN" sz="2000" b="1" dirty="0">
              <a:solidFill>
                <a:schemeClr val="dk1"/>
              </a:solidFill>
              <a:latin typeface="Bahnschrift SemiBold" panose="020B0502040204020203" pitchFamily="34" charset="0"/>
              <a:ea typeface="Arial"/>
              <a:cs typeface="Arial"/>
            </a:endParaRPr>
          </a:p>
        </p:txBody>
      </p:sp>
      <p:sp>
        <p:nvSpPr>
          <p:cNvPr id="6" name="TextBox 5"/>
          <p:cNvSpPr txBox="1"/>
          <p:nvPr/>
        </p:nvSpPr>
        <p:spPr>
          <a:xfrm>
            <a:off x="347663" y="481115"/>
            <a:ext cx="8221287" cy="1910459"/>
          </a:xfrm>
          <a:prstGeom prst="rect">
            <a:avLst/>
          </a:prstGeom>
          <a:noFill/>
        </p:spPr>
        <p:txBody>
          <a:bodyPr wrap="square" rtlCol="0">
            <a:spAutoFit/>
          </a:bodyPr>
          <a:lstStyle/>
          <a:p>
            <a:pPr lvl="0" algn="just" eaLnBrk="0" fontAlgn="base" hangingPunct="0">
              <a:lnSpc>
                <a:spcPct val="150000"/>
              </a:lnSpc>
              <a:spcBef>
                <a:spcPct val="0"/>
              </a:spcBef>
              <a:spcAft>
                <a:spcPct val="0"/>
              </a:spcAft>
              <a:buClrTx/>
            </a:pPr>
            <a:r>
              <a:rPr lang="en-US" altLang="en-US" sz="1000" b="1" dirty="0">
                <a:solidFill>
                  <a:srgbClr val="273239"/>
                </a:solidFill>
                <a:latin typeface="urw-din"/>
              </a:rPr>
              <a:t>Standardization </a:t>
            </a:r>
            <a:r>
              <a:rPr lang="en-US" altLang="en-US" sz="1000" dirty="0">
                <a:solidFill>
                  <a:srgbClr val="273239"/>
                </a:solidFill>
                <a:latin typeface="urw-din"/>
              </a:rPr>
              <a:t> is the transformation of features by subtracting from mean and dividing by standard deviation. This is often called as Z-score.</a:t>
            </a:r>
          </a:p>
          <a:p>
            <a:pPr lvl="0" algn="just" eaLnBrk="0" fontAlgn="base" hangingPunct="0">
              <a:lnSpc>
                <a:spcPct val="150000"/>
              </a:lnSpc>
              <a:spcBef>
                <a:spcPct val="0"/>
              </a:spcBef>
              <a:spcAft>
                <a:spcPct val="0"/>
              </a:spcAft>
              <a:buClrTx/>
            </a:pPr>
            <a:r>
              <a:rPr lang="en-US" altLang="en-US" sz="1000" dirty="0" err="1">
                <a:solidFill>
                  <a:srgbClr val="273239"/>
                </a:solidFill>
                <a:latin typeface="Consolas" panose="020B0609020204030204" pitchFamily="49" charset="0"/>
              </a:rPr>
              <a:t>X_new</a:t>
            </a:r>
            <a:r>
              <a:rPr lang="en-US" altLang="en-US" sz="1000" dirty="0">
                <a:solidFill>
                  <a:srgbClr val="273239"/>
                </a:solidFill>
                <a:latin typeface="Consolas" panose="020B0609020204030204" pitchFamily="49" charset="0"/>
              </a:rPr>
              <a:t> = (X - mean)/</a:t>
            </a:r>
            <a:r>
              <a:rPr lang="en-US" altLang="en-US" sz="1000" dirty="0" err="1">
                <a:solidFill>
                  <a:srgbClr val="273239"/>
                </a:solidFill>
                <a:latin typeface="Consolas" panose="020B0609020204030204" pitchFamily="49" charset="0"/>
              </a:rPr>
              <a:t>Std</a:t>
            </a:r>
            <a:endParaRPr lang="en-US" altLang="en-US" sz="1000" dirty="0">
              <a:solidFill>
                <a:srgbClr val="273239"/>
              </a:solidFill>
              <a:latin typeface="urw-din"/>
            </a:endParaRPr>
          </a:p>
          <a:p>
            <a:pPr lvl="0" algn="just" eaLnBrk="0" fontAlgn="base" hangingPunct="0">
              <a:lnSpc>
                <a:spcPct val="150000"/>
              </a:lnSpc>
              <a:spcBef>
                <a:spcPct val="0"/>
              </a:spcBef>
              <a:spcAft>
                <a:spcPct val="0"/>
              </a:spcAft>
              <a:buClrTx/>
            </a:pPr>
            <a:r>
              <a:rPr lang="en-US" altLang="en-US" sz="1000" dirty="0">
                <a:solidFill>
                  <a:srgbClr val="273239"/>
                </a:solidFill>
                <a:latin typeface="urw-din"/>
              </a:rPr>
              <a:t>Standardization can be helpful in cases where the data follows a Gaussian distribution. However, this does not have to be necessarily true. Geometrically speaking, it translates the data to the mean vector of original data to the origin and squishes or expands the points if </a:t>
            </a:r>
            <a:r>
              <a:rPr lang="en-US" altLang="en-US" sz="1000" dirty="0" err="1">
                <a:solidFill>
                  <a:srgbClr val="273239"/>
                </a:solidFill>
                <a:latin typeface="urw-din"/>
              </a:rPr>
              <a:t>std</a:t>
            </a:r>
            <a:r>
              <a:rPr lang="en-US" altLang="en-US" sz="1000" dirty="0">
                <a:solidFill>
                  <a:srgbClr val="273239"/>
                </a:solidFill>
                <a:latin typeface="urw-din"/>
              </a:rPr>
              <a:t> is 1 respectively. We can see that we are just changing mean and standard deviation to a standard normal distribution which is still normal thus the shape of the distribution is not affected.</a:t>
            </a:r>
            <a:endParaRPr lang="en-US" altLang="en-US" sz="1000" dirty="0">
              <a:solidFill>
                <a:schemeClr val="tx1"/>
              </a:solidFill>
            </a:endParaRPr>
          </a:p>
          <a:p>
            <a:pPr lvl="0" algn="just" eaLnBrk="0" fontAlgn="base" hangingPunct="0">
              <a:lnSpc>
                <a:spcPct val="150000"/>
              </a:lnSpc>
              <a:spcBef>
                <a:spcPct val="0"/>
              </a:spcBef>
              <a:spcAft>
                <a:spcPct val="0"/>
              </a:spcAft>
              <a:buClrTx/>
            </a:pPr>
            <a:r>
              <a:rPr lang="en-US" altLang="en-US" sz="1000" b="1" dirty="0">
                <a:solidFill>
                  <a:srgbClr val="273239"/>
                </a:solidFill>
                <a:latin typeface="urw-din"/>
              </a:rPr>
              <a:t>Standardization does not get affected by outliers because there is no predefined range of transformed features.</a:t>
            </a:r>
            <a:endParaRPr lang="en-US" altLang="en-US" sz="1000" b="1" dirty="0">
              <a:solidFill>
                <a:schemeClr val="tx1"/>
              </a:solidFill>
              <a:latin typeface="Arial" panose="020B0604020202020204" pitchFamily="34" charset="0"/>
            </a:endParaRPr>
          </a:p>
          <a:p>
            <a:pPr algn="just">
              <a:lnSpc>
                <a:spcPct val="150000"/>
              </a:lnSpc>
            </a:pPr>
            <a:endParaRPr lang="en-IN" sz="1000" dirty="0"/>
          </a:p>
        </p:txBody>
      </p:sp>
      <p:pic>
        <p:nvPicPr>
          <p:cNvPr id="7" name="Picture 6"/>
          <p:cNvPicPr>
            <a:picLocks noChangeAspect="1"/>
          </p:cNvPicPr>
          <p:nvPr/>
        </p:nvPicPr>
        <p:blipFill>
          <a:blip r:embed="rId2"/>
          <a:stretch>
            <a:fillRect/>
          </a:stretch>
        </p:blipFill>
        <p:spPr>
          <a:xfrm>
            <a:off x="347663" y="2217378"/>
            <a:ext cx="3319672" cy="2490980"/>
          </a:xfrm>
          <a:prstGeom prst="rect">
            <a:avLst/>
          </a:prstGeom>
        </p:spPr>
      </p:pic>
      <p:pic>
        <p:nvPicPr>
          <p:cNvPr id="8" name="Picture 7"/>
          <p:cNvPicPr>
            <a:picLocks noChangeAspect="1"/>
          </p:cNvPicPr>
          <p:nvPr/>
        </p:nvPicPr>
        <p:blipFill>
          <a:blip r:embed="rId3"/>
          <a:stretch>
            <a:fillRect/>
          </a:stretch>
        </p:blipFill>
        <p:spPr>
          <a:xfrm>
            <a:off x="3875119" y="2275032"/>
            <a:ext cx="4427381" cy="2433325"/>
          </a:xfrm>
          <a:prstGeom prst="rect">
            <a:avLst/>
          </a:prstGeom>
        </p:spPr>
      </p:pic>
    </p:spTree>
    <p:extLst>
      <p:ext uri="{BB962C8B-B14F-4D97-AF65-F5344CB8AC3E}">
        <p14:creationId xmlns:p14="http://schemas.microsoft.com/office/powerpoint/2010/main" val="2260030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5357" y="547148"/>
            <a:ext cx="8445209" cy="437006"/>
          </a:xfrm>
        </p:spPr>
        <p:txBody>
          <a:bodyPr>
            <a:normAutofit/>
          </a:bodyPr>
          <a:lstStyle/>
          <a:p>
            <a:pPr marL="152400" indent="0" fontAlgn="base">
              <a:buNone/>
            </a:pPr>
            <a:r>
              <a:rPr lang="en-US" sz="1600" b="1" dirty="0" smtClean="0"/>
              <a:t>Random </a:t>
            </a:r>
            <a:r>
              <a:rPr lang="en-US" sz="1600" b="1" dirty="0" err="1" smtClean="0"/>
              <a:t>Undersampling</a:t>
            </a:r>
            <a:r>
              <a:rPr lang="en-US" sz="1600" dirty="0" smtClean="0"/>
              <a:t>: </a:t>
            </a:r>
            <a:r>
              <a:rPr lang="en-US" sz="1600" dirty="0"/>
              <a:t>Randomly delete examples in the majority class</a:t>
            </a:r>
            <a:r>
              <a:rPr lang="en-US" sz="1600" dirty="0" smtClean="0"/>
              <a:t>.</a:t>
            </a:r>
          </a:p>
          <a:p>
            <a:pPr fontAlgn="base"/>
            <a:endParaRPr lang="en-US" sz="1600" dirty="0"/>
          </a:p>
        </p:txBody>
      </p:sp>
      <p:sp>
        <p:nvSpPr>
          <p:cNvPr id="4" name="Title 3"/>
          <p:cNvSpPr>
            <a:spLocks noGrp="1"/>
          </p:cNvSpPr>
          <p:nvPr>
            <p:ph type="title"/>
          </p:nvPr>
        </p:nvSpPr>
        <p:spPr>
          <a:xfrm>
            <a:off x="513347" y="46844"/>
            <a:ext cx="8445209" cy="534912"/>
          </a:xfrm>
        </p:spPr>
        <p:txBody>
          <a:bodyPr>
            <a:normAutofit fontScale="90000"/>
          </a:bodyPr>
          <a:lstStyle/>
          <a:p>
            <a:r>
              <a:rPr lang="en-IN" dirty="0" smtClean="0"/>
              <a:t/>
            </a:r>
            <a:br>
              <a:rPr lang="en-IN" dirty="0" smtClean="0"/>
            </a:br>
            <a:r>
              <a:rPr lang="en-IN" sz="2200" b="1" dirty="0">
                <a:solidFill>
                  <a:schemeClr val="dk1"/>
                </a:solidFill>
                <a:latin typeface="Bahnschrift SemiBold" panose="020B0502040204020203" pitchFamily="34" charset="0"/>
                <a:ea typeface="Arial"/>
                <a:cs typeface="Arial"/>
              </a:rPr>
              <a:t>Over sampling and Under sampling</a:t>
            </a:r>
            <a:br>
              <a:rPr lang="en-IN" sz="2200" b="1" dirty="0">
                <a:solidFill>
                  <a:schemeClr val="dk1"/>
                </a:solidFill>
                <a:latin typeface="Bahnschrift SemiBold" panose="020B0502040204020203" pitchFamily="34" charset="0"/>
                <a:ea typeface="Arial"/>
                <a:cs typeface="Arial"/>
              </a:rPr>
            </a:br>
            <a:endParaRPr lang="en-IN" sz="2200" b="1" dirty="0">
              <a:solidFill>
                <a:schemeClr val="dk1"/>
              </a:solidFill>
              <a:latin typeface="Bahnschrift SemiBold" panose="020B0502040204020203" pitchFamily="34" charset="0"/>
              <a:ea typeface="Arial"/>
              <a:cs typeface="Arial"/>
            </a:endParaRPr>
          </a:p>
        </p:txBody>
      </p:sp>
      <p:pic>
        <p:nvPicPr>
          <p:cNvPr id="9" name="Picture 8"/>
          <p:cNvPicPr>
            <a:picLocks noChangeAspect="1"/>
          </p:cNvPicPr>
          <p:nvPr/>
        </p:nvPicPr>
        <p:blipFill>
          <a:blip r:embed="rId2"/>
          <a:stretch>
            <a:fillRect/>
          </a:stretch>
        </p:blipFill>
        <p:spPr>
          <a:xfrm>
            <a:off x="360471" y="943902"/>
            <a:ext cx="8302484" cy="1377757"/>
          </a:xfrm>
          <a:prstGeom prst="rect">
            <a:avLst/>
          </a:prstGeom>
        </p:spPr>
      </p:pic>
      <p:sp>
        <p:nvSpPr>
          <p:cNvPr id="10" name="Rectangle 9"/>
          <p:cNvSpPr/>
          <p:nvPr/>
        </p:nvSpPr>
        <p:spPr>
          <a:xfrm>
            <a:off x="428199" y="2619729"/>
            <a:ext cx="8279524" cy="307777"/>
          </a:xfrm>
          <a:prstGeom prst="rect">
            <a:avLst/>
          </a:prstGeom>
        </p:spPr>
        <p:txBody>
          <a:bodyPr wrap="square">
            <a:spAutoFit/>
          </a:bodyPr>
          <a:lstStyle/>
          <a:p>
            <a:pPr fontAlgn="base"/>
            <a:r>
              <a:rPr lang="en-US" b="1" dirty="0"/>
              <a:t>Random Oversampling</a:t>
            </a:r>
            <a:r>
              <a:rPr lang="en-US" dirty="0"/>
              <a:t>: Randomly duplicate examples in the minority class.</a:t>
            </a:r>
          </a:p>
        </p:txBody>
      </p:sp>
      <p:pic>
        <p:nvPicPr>
          <p:cNvPr id="11" name="Picture 10"/>
          <p:cNvPicPr>
            <a:picLocks noChangeAspect="1"/>
          </p:cNvPicPr>
          <p:nvPr/>
        </p:nvPicPr>
        <p:blipFill>
          <a:blip r:embed="rId3"/>
          <a:stretch>
            <a:fillRect/>
          </a:stretch>
        </p:blipFill>
        <p:spPr>
          <a:xfrm>
            <a:off x="269787" y="2927506"/>
            <a:ext cx="8252785" cy="1381523"/>
          </a:xfrm>
          <a:prstGeom prst="rect">
            <a:avLst/>
          </a:prstGeom>
        </p:spPr>
      </p:pic>
    </p:spTree>
    <p:extLst>
      <p:ext uri="{BB962C8B-B14F-4D97-AF65-F5344CB8AC3E}">
        <p14:creationId xmlns:p14="http://schemas.microsoft.com/office/powerpoint/2010/main" val="235935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2570" y="756142"/>
            <a:ext cx="8445209" cy="3589279"/>
          </a:xfrm>
        </p:spPr>
        <p:txBody>
          <a:bodyPr>
            <a:normAutofit/>
          </a:bodyPr>
          <a:lstStyle/>
          <a:p>
            <a:pPr algn="just">
              <a:lnSpc>
                <a:spcPct val="200000"/>
              </a:lnSpc>
            </a:pPr>
            <a:r>
              <a:rPr lang="en-US" sz="1000" dirty="0"/>
              <a:t>This cross-validation object is a variation of </a:t>
            </a:r>
            <a:r>
              <a:rPr lang="en-US" sz="1000" dirty="0" smtClean="0"/>
              <a:t>K-Fold </a:t>
            </a:r>
            <a:r>
              <a:rPr lang="en-US" sz="1000" dirty="0"/>
              <a:t>that returns stratified folds. The folds are made by preserving the percentage of samples for each class</a:t>
            </a:r>
            <a:r>
              <a:rPr lang="en-US" sz="1000" dirty="0" smtClean="0"/>
              <a:t>.</a:t>
            </a:r>
          </a:p>
          <a:p>
            <a:pPr algn="just">
              <a:lnSpc>
                <a:spcPct val="200000"/>
              </a:lnSpc>
            </a:pPr>
            <a:r>
              <a:rPr lang="en-US" sz="1000" dirty="0"/>
              <a:t>Generate test sets such that all </a:t>
            </a:r>
            <a:r>
              <a:rPr lang="en-US" sz="1000" b="1" dirty="0"/>
              <a:t>contain the same distribution of classes</a:t>
            </a:r>
            <a:r>
              <a:rPr lang="en-US" sz="1000" dirty="0"/>
              <a:t>, or as close as possible.</a:t>
            </a:r>
          </a:p>
          <a:p>
            <a:pPr lvl="0" algn="just" eaLnBrk="0" fontAlgn="base" hangingPunct="0">
              <a:lnSpc>
                <a:spcPct val="200000"/>
              </a:lnSpc>
              <a:spcBef>
                <a:spcPct val="0"/>
              </a:spcBef>
              <a:spcAft>
                <a:spcPct val="0"/>
              </a:spcAft>
              <a:buClrTx/>
            </a:pPr>
            <a:r>
              <a:rPr lang="en-US" altLang="en-US" sz="1000" dirty="0">
                <a:solidFill>
                  <a:srgbClr val="212529"/>
                </a:solidFill>
                <a:latin typeface="-apple-system"/>
              </a:rPr>
              <a:t>Be invariant to class label: </a:t>
            </a:r>
            <a:r>
              <a:rPr lang="en-US" altLang="en-US" sz="1000" dirty="0" smtClean="0">
                <a:solidFill>
                  <a:srgbClr val="212529"/>
                </a:solidFill>
                <a:latin typeface="-apple-system"/>
              </a:rPr>
              <a:t>relabeling</a:t>
            </a:r>
            <a:r>
              <a:rPr lang="en-US" altLang="en-US" sz="1000" dirty="0">
                <a:solidFill>
                  <a:srgbClr val="212529"/>
                </a:solidFill>
                <a:latin typeface="-apple-system"/>
              </a:rPr>
              <a:t> </a:t>
            </a:r>
            <a:r>
              <a:rPr lang="en-US" altLang="en-US" sz="1000" dirty="0">
                <a:solidFill>
                  <a:srgbClr val="222222"/>
                </a:solidFill>
                <a:latin typeface="SFMono-Regular"/>
              </a:rPr>
              <a:t>y = ["Happy", "Sad"]</a:t>
            </a:r>
            <a:r>
              <a:rPr lang="en-US" altLang="en-US" sz="1000" dirty="0">
                <a:solidFill>
                  <a:srgbClr val="212529"/>
                </a:solidFill>
                <a:latin typeface="-apple-system"/>
              </a:rPr>
              <a:t> to </a:t>
            </a:r>
            <a:r>
              <a:rPr lang="en-US" altLang="en-US" sz="1000" dirty="0">
                <a:solidFill>
                  <a:srgbClr val="222222"/>
                </a:solidFill>
                <a:latin typeface="SFMono-Regular"/>
              </a:rPr>
              <a:t>y = [1, 0]</a:t>
            </a:r>
            <a:r>
              <a:rPr lang="en-US" altLang="en-US" sz="1000" dirty="0">
                <a:solidFill>
                  <a:srgbClr val="212529"/>
                </a:solidFill>
                <a:latin typeface="-apple-system"/>
              </a:rPr>
              <a:t> should not change the indices generated.</a:t>
            </a:r>
          </a:p>
          <a:p>
            <a:pPr lvl="0" algn="just" eaLnBrk="0" fontAlgn="base" hangingPunct="0">
              <a:lnSpc>
                <a:spcPct val="200000"/>
              </a:lnSpc>
              <a:spcBef>
                <a:spcPct val="0"/>
              </a:spcBef>
              <a:spcAft>
                <a:spcPct val="0"/>
              </a:spcAft>
              <a:buClrTx/>
            </a:pPr>
            <a:r>
              <a:rPr lang="en-US" altLang="en-US" sz="1000" dirty="0">
                <a:solidFill>
                  <a:srgbClr val="212529"/>
                </a:solidFill>
                <a:latin typeface="-apple-system"/>
              </a:rPr>
              <a:t>Preserve order dependencies in the dataset ordering, when </a:t>
            </a:r>
            <a:r>
              <a:rPr lang="en-US" altLang="en-US" sz="1000" dirty="0">
                <a:solidFill>
                  <a:srgbClr val="222222"/>
                </a:solidFill>
                <a:latin typeface="SFMono-Regular"/>
              </a:rPr>
              <a:t>shuffle=False</a:t>
            </a:r>
            <a:r>
              <a:rPr lang="en-US" altLang="en-US" sz="1000" dirty="0">
                <a:solidFill>
                  <a:srgbClr val="212529"/>
                </a:solidFill>
                <a:latin typeface="-apple-system"/>
              </a:rPr>
              <a:t>: all samples from class k in some test set were contiguous in y, or separated in y by samples from classes other than k.</a:t>
            </a:r>
          </a:p>
          <a:p>
            <a:pPr lvl="0" algn="just" eaLnBrk="0" fontAlgn="base" hangingPunct="0">
              <a:lnSpc>
                <a:spcPct val="200000"/>
              </a:lnSpc>
              <a:spcBef>
                <a:spcPct val="0"/>
              </a:spcBef>
              <a:spcAft>
                <a:spcPct val="0"/>
              </a:spcAft>
              <a:buClrTx/>
            </a:pPr>
            <a:r>
              <a:rPr lang="en-US" altLang="en-US" sz="1000" dirty="0">
                <a:solidFill>
                  <a:srgbClr val="212529"/>
                </a:solidFill>
                <a:latin typeface="-apple-system"/>
              </a:rPr>
              <a:t>Generate test sets where the smallest and largest differ by at most one </a:t>
            </a:r>
            <a:r>
              <a:rPr lang="en-US" altLang="en-US" sz="1000" dirty="0" smtClean="0">
                <a:solidFill>
                  <a:srgbClr val="212529"/>
                </a:solidFill>
                <a:latin typeface="-apple-system"/>
              </a:rPr>
              <a:t>sample</a:t>
            </a:r>
          </a:p>
          <a:p>
            <a:pPr algn="just">
              <a:lnSpc>
                <a:spcPct val="200000"/>
              </a:lnSpc>
            </a:pPr>
            <a:r>
              <a:rPr lang="en-US" sz="1000" dirty="0" smtClean="0">
                <a:solidFill>
                  <a:srgbClr val="212529"/>
                </a:solidFill>
                <a:latin typeface="-apple-system"/>
              </a:rPr>
              <a:t>Cross validation has been performed in 5 folds here.</a:t>
            </a:r>
          </a:p>
          <a:p>
            <a:pPr marL="152400" indent="0" algn="just">
              <a:buNone/>
            </a:pPr>
            <a:endParaRPr lang="en-IN" sz="1000" dirty="0"/>
          </a:p>
        </p:txBody>
      </p:sp>
      <p:sp>
        <p:nvSpPr>
          <p:cNvPr id="4" name="Title 3"/>
          <p:cNvSpPr>
            <a:spLocks noGrp="1"/>
          </p:cNvSpPr>
          <p:nvPr>
            <p:ph type="title"/>
          </p:nvPr>
        </p:nvSpPr>
        <p:spPr>
          <a:xfrm>
            <a:off x="506360" y="102088"/>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rPr>
              <a:t>Cross </a:t>
            </a:r>
            <a:r>
              <a:rPr lang="en-IN" sz="2000" b="1" dirty="0" smtClean="0">
                <a:solidFill>
                  <a:schemeClr val="dk1"/>
                </a:solidFill>
                <a:latin typeface="Bahnschrift SemiBold" panose="020B0502040204020203" pitchFamily="34" charset="0"/>
                <a:ea typeface="Arial"/>
                <a:cs typeface="Arial"/>
              </a:rPr>
              <a:t>Validation – Stratified K-Fold</a:t>
            </a:r>
            <a:endParaRPr lang="en-IN" sz="2000" b="1" dirty="0">
              <a:solidFill>
                <a:schemeClr val="dk1"/>
              </a:solidFill>
              <a:latin typeface="Bahnschrift SemiBold" panose="020B0502040204020203" pitchFamily="34" charset="0"/>
              <a:ea typeface="Arial"/>
              <a:cs typeface="Arial"/>
            </a:endParaRPr>
          </a:p>
        </p:txBody>
      </p:sp>
    </p:spTree>
    <p:extLst>
      <p:ext uri="{BB962C8B-B14F-4D97-AF65-F5344CB8AC3E}">
        <p14:creationId xmlns:p14="http://schemas.microsoft.com/office/powerpoint/2010/main" val="2108579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47662" y="822299"/>
            <a:ext cx="8445209" cy="565343"/>
          </a:xfrm>
        </p:spPr>
        <p:txBody>
          <a:bodyPr/>
          <a:lstStyle/>
          <a:p>
            <a:r>
              <a:rPr lang="en-US" dirty="0" smtClean="0"/>
              <a:t>Grid Search CV </a:t>
            </a:r>
            <a:r>
              <a:rPr lang="en-US" dirty="0"/>
              <a:t>is the process of performing </a:t>
            </a:r>
            <a:r>
              <a:rPr lang="en-US" dirty="0" err="1"/>
              <a:t>hyperparameter</a:t>
            </a:r>
            <a:r>
              <a:rPr lang="en-US" dirty="0"/>
              <a:t> tuning in order to determine the optimal values for a given model. </a:t>
            </a:r>
            <a:endParaRPr lang="en-IN" dirty="0"/>
          </a:p>
        </p:txBody>
      </p:sp>
      <p:sp>
        <p:nvSpPr>
          <p:cNvPr id="4" name="Title 3"/>
          <p:cNvSpPr>
            <a:spLocks noGrp="1"/>
          </p:cNvSpPr>
          <p:nvPr>
            <p:ph type="title"/>
          </p:nvPr>
        </p:nvSpPr>
        <p:spPr>
          <a:xfrm>
            <a:off x="395788" y="79417"/>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rPr>
              <a:t>Grid Search CV</a:t>
            </a:r>
            <a:endParaRPr lang="en-IN" sz="2000" b="1" dirty="0">
              <a:solidFill>
                <a:schemeClr val="dk1"/>
              </a:solidFill>
              <a:latin typeface="Bahnschrift SemiBold" panose="020B0502040204020203" pitchFamily="34" charset="0"/>
              <a:ea typeface="Arial"/>
              <a:cs typeface="Arial"/>
            </a:endParaRPr>
          </a:p>
        </p:txBody>
      </p:sp>
      <p:sp>
        <p:nvSpPr>
          <p:cNvPr id="5" name="Text Placeholder 2"/>
          <p:cNvSpPr>
            <a:spLocks noGrp="1"/>
          </p:cNvSpPr>
          <p:nvPr>
            <p:ph type="body" idx="2"/>
          </p:nvPr>
        </p:nvSpPr>
        <p:spPr>
          <a:xfrm>
            <a:off x="698791" y="1510687"/>
            <a:ext cx="8445209" cy="451529"/>
          </a:xfrm>
        </p:spPr>
        <p:txBody>
          <a:bodyPr/>
          <a:lstStyle/>
          <a:p>
            <a:r>
              <a:rPr lang="en-IN" dirty="0" smtClean="0"/>
              <a:t>           Random Under Sampling		Random Over Sampling</a:t>
            </a:r>
            <a:endParaRPr lang="en-IN" dirty="0"/>
          </a:p>
        </p:txBody>
      </p:sp>
      <p:pic>
        <p:nvPicPr>
          <p:cNvPr id="9" name="Picture 8"/>
          <p:cNvPicPr>
            <a:picLocks noChangeAspect="1"/>
          </p:cNvPicPr>
          <p:nvPr/>
        </p:nvPicPr>
        <p:blipFill>
          <a:blip r:embed="rId2"/>
          <a:stretch>
            <a:fillRect/>
          </a:stretch>
        </p:blipFill>
        <p:spPr>
          <a:xfrm>
            <a:off x="4498451" y="2033320"/>
            <a:ext cx="4000333" cy="1333444"/>
          </a:xfrm>
          <a:prstGeom prst="rect">
            <a:avLst/>
          </a:prstGeom>
        </p:spPr>
      </p:pic>
      <p:pic>
        <p:nvPicPr>
          <p:cNvPr id="10" name="Picture 9"/>
          <p:cNvPicPr>
            <a:picLocks noChangeAspect="1"/>
          </p:cNvPicPr>
          <p:nvPr/>
        </p:nvPicPr>
        <p:blipFill>
          <a:blip r:embed="rId3"/>
          <a:stretch>
            <a:fillRect/>
          </a:stretch>
        </p:blipFill>
        <p:spPr>
          <a:xfrm>
            <a:off x="395788" y="2033320"/>
            <a:ext cx="4189597" cy="1333444"/>
          </a:xfrm>
          <a:prstGeom prst="rect">
            <a:avLst/>
          </a:prstGeom>
        </p:spPr>
      </p:pic>
    </p:spTree>
    <p:extLst>
      <p:ext uri="{BB962C8B-B14F-4D97-AF65-F5344CB8AC3E}">
        <p14:creationId xmlns:p14="http://schemas.microsoft.com/office/powerpoint/2010/main" val="421314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1582904" y="390006"/>
            <a:ext cx="8445209" cy="451529"/>
          </a:xfrm>
        </p:spPr>
        <p:txBody>
          <a:bodyPr/>
          <a:lstStyle/>
          <a:p>
            <a:r>
              <a:rPr lang="en-IN" dirty="0" smtClean="0"/>
              <a:t>           Random Over Sampling		Random Under Sampling</a:t>
            </a:r>
            <a:endParaRPr lang="en-IN" dirty="0"/>
          </a:p>
        </p:txBody>
      </p:sp>
      <p:sp>
        <p:nvSpPr>
          <p:cNvPr id="4" name="Title 3"/>
          <p:cNvSpPr>
            <a:spLocks noGrp="1"/>
          </p:cNvSpPr>
          <p:nvPr>
            <p:ph type="title"/>
          </p:nvPr>
        </p:nvSpPr>
        <p:spPr>
          <a:xfrm>
            <a:off x="506361" y="36581"/>
            <a:ext cx="1419725" cy="534912"/>
          </a:xfrm>
        </p:spPr>
        <p:txBody>
          <a:bodyPr/>
          <a:lstStyle/>
          <a:p>
            <a:r>
              <a:rPr lang="en-IN" sz="2000" b="1" dirty="0" err="1">
                <a:solidFill>
                  <a:schemeClr val="dk1"/>
                </a:solidFill>
                <a:latin typeface="Bahnschrift SemiBold" panose="020B0502040204020203" pitchFamily="34" charset="0"/>
                <a:ea typeface="Arial"/>
                <a:cs typeface="Arial"/>
              </a:rPr>
              <a:t>Metric</a:t>
            </a:r>
            <a:r>
              <a:rPr lang="en-IN" sz="2000" b="1" dirty="0" err="1">
                <a:solidFill>
                  <a:schemeClr val="dk1"/>
                </a:solidFill>
                <a:latin typeface="Bahnschrift SemiBold" panose="020B0502040204020203" pitchFamily="34" charset="0"/>
                <a:ea typeface="Arial"/>
                <a:cs typeface="Arial"/>
              </a:rPr>
              <a:t>e</a:t>
            </a:r>
            <a:r>
              <a:rPr lang="en-IN" sz="2000" b="1" dirty="0" err="1">
                <a:solidFill>
                  <a:schemeClr val="dk1"/>
                </a:solidFill>
                <a:latin typeface="Bahnschrift SemiBold" panose="020B0502040204020203" pitchFamily="34" charset="0"/>
                <a:ea typeface="Arial"/>
                <a:cs typeface="Arial"/>
              </a:rPr>
              <a:t>s</a:t>
            </a:r>
            <a:r>
              <a:rPr lang="en-IN" dirty="0" smtClean="0"/>
              <a:t>           </a:t>
            </a:r>
            <a:endParaRPr lang="en-IN" dirty="0"/>
          </a:p>
        </p:txBody>
      </p:sp>
      <p:sp>
        <p:nvSpPr>
          <p:cNvPr id="5" name="TextBox 4"/>
          <p:cNvSpPr txBox="1"/>
          <p:nvPr/>
        </p:nvSpPr>
        <p:spPr>
          <a:xfrm>
            <a:off x="120316" y="1411708"/>
            <a:ext cx="1748589" cy="523220"/>
          </a:xfrm>
          <a:prstGeom prst="rect">
            <a:avLst/>
          </a:prstGeom>
          <a:noFill/>
        </p:spPr>
        <p:txBody>
          <a:bodyPr wrap="square" rtlCol="0">
            <a:spAutoFit/>
          </a:bodyPr>
          <a:lstStyle/>
          <a:p>
            <a:r>
              <a:rPr lang="en-IN" dirty="0" smtClean="0"/>
              <a:t>Random Forest Classifier</a:t>
            </a:r>
            <a:endParaRPr lang="en-IN" dirty="0"/>
          </a:p>
        </p:txBody>
      </p:sp>
      <p:sp>
        <p:nvSpPr>
          <p:cNvPr id="6" name="TextBox 5"/>
          <p:cNvSpPr txBox="1"/>
          <p:nvPr/>
        </p:nvSpPr>
        <p:spPr>
          <a:xfrm>
            <a:off x="0" y="2471156"/>
            <a:ext cx="1748589" cy="307777"/>
          </a:xfrm>
          <a:prstGeom prst="rect">
            <a:avLst/>
          </a:prstGeom>
          <a:noFill/>
        </p:spPr>
        <p:txBody>
          <a:bodyPr wrap="square" rtlCol="0">
            <a:spAutoFit/>
          </a:bodyPr>
          <a:lstStyle/>
          <a:p>
            <a:r>
              <a:rPr lang="en-IN" dirty="0" smtClean="0"/>
              <a:t>Logistic Regression</a:t>
            </a:r>
            <a:endParaRPr lang="en-IN" dirty="0"/>
          </a:p>
        </p:txBody>
      </p:sp>
      <p:sp>
        <p:nvSpPr>
          <p:cNvPr id="7" name="TextBox 6"/>
          <p:cNvSpPr txBox="1"/>
          <p:nvPr/>
        </p:nvSpPr>
        <p:spPr>
          <a:xfrm>
            <a:off x="120315" y="3301074"/>
            <a:ext cx="1748589" cy="523220"/>
          </a:xfrm>
          <a:prstGeom prst="rect">
            <a:avLst/>
          </a:prstGeom>
          <a:noFill/>
        </p:spPr>
        <p:txBody>
          <a:bodyPr wrap="square" rtlCol="0">
            <a:spAutoFit/>
          </a:bodyPr>
          <a:lstStyle/>
          <a:p>
            <a:r>
              <a:rPr lang="en-IN" dirty="0" smtClean="0"/>
              <a:t>Gradient Boosting Classifier</a:t>
            </a:r>
            <a:endParaRPr lang="en-IN" dirty="0"/>
          </a:p>
        </p:txBody>
      </p:sp>
      <p:pic>
        <p:nvPicPr>
          <p:cNvPr id="11" name="Picture 10"/>
          <p:cNvPicPr>
            <a:picLocks noChangeAspect="1"/>
          </p:cNvPicPr>
          <p:nvPr/>
        </p:nvPicPr>
        <p:blipFill>
          <a:blip r:embed="rId2"/>
          <a:stretch>
            <a:fillRect/>
          </a:stretch>
        </p:blipFill>
        <p:spPr>
          <a:xfrm>
            <a:off x="5539790" y="1024664"/>
            <a:ext cx="3082842" cy="1017490"/>
          </a:xfrm>
          <a:prstGeom prst="rect">
            <a:avLst/>
          </a:prstGeom>
        </p:spPr>
      </p:pic>
      <p:pic>
        <p:nvPicPr>
          <p:cNvPr id="12" name="Picture 11"/>
          <p:cNvPicPr>
            <a:picLocks noChangeAspect="1"/>
          </p:cNvPicPr>
          <p:nvPr/>
        </p:nvPicPr>
        <p:blipFill>
          <a:blip r:embed="rId3"/>
          <a:stretch>
            <a:fillRect/>
          </a:stretch>
        </p:blipFill>
        <p:spPr>
          <a:xfrm>
            <a:off x="5544111" y="2145763"/>
            <a:ext cx="3078521" cy="1042806"/>
          </a:xfrm>
          <a:prstGeom prst="rect">
            <a:avLst/>
          </a:prstGeom>
        </p:spPr>
      </p:pic>
      <p:pic>
        <p:nvPicPr>
          <p:cNvPr id="13" name="Picture 12"/>
          <p:cNvPicPr>
            <a:picLocks noChangeAspect="1"/>
          </p:cNvPicPr>
          <p:nvPr/>
        </p:nvPicPr>
        <p:blipFill>
          <a:blip r:embed="rId4"/>
          <a:stretch>
            <a:fillRect/>
          </a:stretch>
        </p:blipFill>
        <p:spPr>
          <a:xfrm>
            <a:off x="5164364" y="3188569"/>
            <a:ext cx="3514413" cy="1173407"/>
          </a:xfrm>
          <a:prstGeom prst="rect">
            <a:avLst/>
          </a:prstGeom>
        </p:spPr>
      </p:pic>
      <p:cxnSp>
        <p:nvCxnSpPr>
          <p:cNvPr id="17" name="Straight Connector 16"/>
          <p:cNvCxnSpPr/>
          <p:nvPr/>
        </p:nvCxnSpPr>
        <p:spPr>
          <a:xfrm>
            <a:off x="0" y="2084336"/>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021" y="3188569"/>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1767388" y="1010487"/>
            <a:ext cx="3232282" cy="1073848"/>
          </a:xfrm>
          <a:prstGeom prst="rect">
            <a:avLst/>
          </a:prstGeom>
        </p:spPr>
      </p:pic>
      <p:pic>
        <p:nvPicPr>
          <p:cNvPr id="21" name="Picture 20"/>
          <p:cNvPicPr>
            <a:picLocks noChangeAspect="1"/>
          </p:cNvPicPr>
          <p:nvPr/>
        </p:nvPicPr>
        <p:blipFill>
          <a:blip r:embed="rId6"/>
          <a:stretch>
            <a:fillRect/>
          </a:stretch>
        </p:blipFill>
        <p:spPr>
          <a:xfrm>
            <a:off x="1675599" y="2098161"/>
            <a:ext cx="3355165" cy="1076580"/>
          </a:xfrm>
          <a:prstGeom prst="rect">
            <a:avLst/>
          </a:prstGeom>
        </p:spPr>
      </p:pic>
      <p:pic>
        <p:nvPicPr>
          <p:cNvPr id="22" name="Picture 21"/>
          <p:cNvPicPr>
            <a:picLocks noChangeAspect="1"/>
          </p:cNvPicPr>
          <p:nvPr/>
        </p:nvPicPr>
        <p:blipFill>
          <a:blip r:embed="rId7"/>
          <a:stretch>
            <a:fillRect/>
          </a:stretch>
        </p:blipFill>
        <p:spPr>
          <a:xfrm>
            <a:off x="1582904" y="3202398"/>
            <a:ext cx="3470987" cy="1144037"/>
          </a:xfrm>
          <a:prstGeom prst="rect">
            <a:avLst/>
          </a:prstGeom>
        </p:spPr>
      </p:pic>
      <p:sp>
        <p:nvSpPr>
          <p:cNvPr id="23" name="TextBox 22"/>
          <p:cNvSpPr txBox="1"/>
          <p:nvPr/>
        </p:nvSpPr>
        <p:spPr>
          <a:xfrm>
            <a:off x="120314" y="3301074"/>
            <a:ext cx="1748589" cy="523220"/>
          </a:xfrm>
          <a:prstGeom prst="rect">
            <a:avLst/>
          </a:prstGeom>
          <a:noFill/>
        </p:spPr>
        <p:txBody>
          <a:bodyPr wrap="square" rtlCol="0">
            <a:spAutoFit/>
          </a:bodyPr>
          <a:lstStyle/>
          <a:p>
            <a:r>
              <a:rPr lang="en-IN" dirty="0" smtClean="0"/>
              <a:t>Gradient Boosting Classifier</a:t>
            </a:r>
            <a:endParaRPr lang="en-IN" dirty="0"/>
          </a:p>
        </p:txBody>
      </p:sp>
      <p:sp>
        <p:nvSpPr>
          <p:cNvPr id="24" name="Pentagon 23"/>
          <p:cNvSpPr/>
          <p:nvPr/>
        </p:nvSpPr>
        <p:spPr>
          <a:xfrm>
            <a:off x="120314" y="3301074"/>
            <a:ext cx="1748589" cy="452779"/>
          </a:xfrm>
          <a:prstGeom prst="homePlate">
            <a:avLst/>
          </a:prstGeom>
          <a:solidFill>
            <a:schemeClr val="accent4">
              <a:lumMod val="40000"/>
              <a:lumOff val="60000"/>
              <a:alpha val="52000"/>
            </a:schemeClr>
          </a:solidFill>
          <a:ln>
            <a:solidFill>
              <a:schemeClr val="accent4">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751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0274" y="15252"/>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rPr>
              <a:t>ROC and AUC Comparison</a:t>
            </a:r>
            <a:endParaRPr lang="en-IN" sz="2000" b="1" dirty="0">
              <a:solidFill>
                <a:schemeClr val="dk1"/>
              </a:solidFill>
              <a:latin typeface="Bahnschrift SemiBold" panose="020B0502040204020203" pitchFamily="34" charset="0"/>
              <a:ea typeface="Arial"/>
              <a:cs typeface="Arial"/>
            </a:endParaRPr>
          </a:p>
        </p:txBody>
      </p:sp>
      <p:sp>
        <p:nvSpPr>
          <p:cNvPr id="5" name="Text Placeholder 2"/>
          <p:cNvSpPr>
            <a:spLocks noGrp="1"/>
          </p:cNvSpPr>
          <p:nvPr>
            <p:ph type="body" idx="2"/>
          </p:nvPr>
        </p:nvSpPr>
        <p:spPr>
          <a:xfrm>
            <a:off x="90989" y="521235"/>
            <a:ext cx="8445209" cy="451529"/>
          </a:xfrm>
        </p:spPr>
        <p:txBody>
          <a:bodyPr/>
          <a:lstStyle/>
          <a:p>
            <a:r>
              <a:rPr lang="en-IN" dirty="0" smtClean="0"/>
              <a:t>        Random Under Samplin</a:t>
            </a:r>
            <a:r>
              <a:rPr lang="en-IN" dirty="0"/>
              <a:t>g</a:t>
            </a:r>
            <a:r>
              <a:rPr lang="en-IN" dirty="0" smtClean="0"/>
              <a:t>               Random Over Sampling</a:t>
            </a:r>
            <a:endParaRPr lang="en-IN" dirty="0"/>
          </a:p>
        </p:txBody>
      </p:sp>
      <p:pic>
        <p:nvPicPr>
          <p:cNvPr id="6" name="Picture 5"/>
          <p:cNvPicPr>
            <a:picLocks noChangeAspect="1"/>
          </p:cNvPicPr>
          <p:nvPr/>
        </p:nvPicPr>
        <p:blipFill>
          <a:blip r:embed="rId2"/>
          <a:stretch>
            <a:fillRect/>
          </a:stretch>
        </p:blipFill>
        <p:spPr>
          <a:xfrm>
            <a:off x="379752" y="944839"/>
            <a:ext cx="2732423" cy="3670205"/>
          </a:xfrm>
          <a:prstGeom prst="rect">
            <a:avLst/>
          </a:prstGeom>
        </p:spPr>
      </p:pic>
      <p:pic>
        <p:nvPicPr>
          <p:cNvPr id="7" name="Picture 6"/>
          <p:cNvPicPr>
            <a:picLocks noChangeAspect="1"/>
          </p:cNvPicPr>
          <p:nvPr/>
        </p:nvPicPr>
        <p:blipFill>
          <a:blip r:embed="rId3"/>
          <a:stretch>
            <a:fillRect/>
          </a:stretch>
        </p:blipFill>
        <p:spPr>
          <a:xfrm>
            <a:off x="3450464" y="943835"/>
            <a:ext cx="2704828" cy="3672214"/>
          </a:xfrm>
          <a:prstGeom prst="rect">
            <a:avLst/>
          </a:prstGeom>
        </p:spPr>
      </p:pic>
      <p:sp>
        <p:nvSpPr>
          <p:cNvPr id="8" name="TextBox 7"/>
          <p:cNvSpPr txBox="1"/>
          <p:nvPr/>
        </p:nvSpPr>
        <p:spPr>
          <a:xfrm>
            <a:off x="6275712" y="1029729"/>
            <a:ext cx="2438400" cy="2308324"/>
          </a:xfrm>
          <a:prstGeom prst="rect">
            <a:avLst/>
          </a:prstGeom>
          <a:noFill/>
        </p:spPr>
        <p:txBody>
          <a:bodyPr wrap="square" rtlCol="0">
            <a:spAutoFit/>
          </a:bodyPr>
          <a:lstStyle/>
          <a:p>
            <a:pPr marL="342900" indent="-342900">
              <a:buAutoNum type="arabicPeriod"/>
            </a:pPr>
            <a:r>
              <a:rPr lang="en-IN" sz="1200" dirty="0" smtClean="0"/>
              <a:t>As for Gradient boosting classifier AUC is 0.73 and recall and precision is highest among all. This method is most suitable and recommended to predict the employees promotion. </a:t>
            </a:r>
          </a:p>
          <a:p>
            <a:pPr marL="342900" indent="-342900">
              <a:buAutoNum type="arabicPeriod"/>
            </a:pPr>
            <a:endParaRPr lang="en-IN" sz="1200" dirty="0" smtClean="0"/>
          </a:p>
          <a:p>
            <a:pPr marL="342900" indent="-342900">
              <a:buAutoNum type="arabicPeriod"/>
            </a:pPr>
            <a:r>
              <a:rPr lang="en-IN" sz="1200" dirty="0" smtClean="0"/>
              <a:t>The Accuracy is also  highest between 81 – 84% for both random under and over sampling method.</a:t>
            </a:r>
            <a:endParaRPr lang="en-IN" sz="1200" dirty="0"/>
          </a:p>
        </p:txBody>
      </p:sp>
      <p:sp>
        <p:nvSpPr>
          <p:cNvPr id="2" name="TextBox 1"/>
          <p:cNvSpPr txBox="1"/>
          <p:nvPr/>
        </p:nvSpPr>
        <p:spPr>
          <a:xfrm>
            <a:off x="6622076" y="636058"/>
            <a:ext cx="1745672" cy="307777"/>
          </a:xfrm>
          <a:prstGeom prst="rect">
            <a:avLst/>
          </a:prstGeom>
          <a:noFill/>
        </p:spPr>
        <p:txBody>
          <a:bodyPr wrap="square" rtlCol="0">
            <a:spAutoFit/>
          </a:bodyPr>
          <a:lstStyle/>
          <a:p>
            <a:r>
              <a:rPr lang="en-IN" dirty="0" smtClean="0"/>
              <a:t>Recommendation</a:t>
            </a:r>
            <a:endParaRPr lang="en-IN" dirty="0"/>
          </a:p>
        </p:txBody>
      </p:sp>
    </p:spTree>
    <p:extLst>
      <p:ext uri="{BB962C8B-B14F-4D97-AF65-F5344CB8AC3E}">
        <p14:creationId xmlns:p14="http://schemas.microsoft.com/office/powerpoint/2010/main" val="1297199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1"/>
        <p:cNvGrpSpPr/>
        <p:nvPr/>
      </p:nvGrpSpPr>
      <p:grpSpPr>
        <a:xfrm>
          <a:off x="0" y="0"/>
          <a:ext cx="0" cy="0"/>
          <a:chOff x="0" y="0"/>
          <a:chExt cx="0" cy="0"/>
        </a:xfrm>
      </p:grpSpPr>
      <p:sp>
        <p:nvSpPr>
          <p:cNvPr id="289" name="Google Shape;289;p34"/>
          <p:cNvSpPr txBox="1"/>
          <p:nvPr/>
        </p:nvSpPr>
        <p:spPr>
          <a:xfrm>
            <a:off x="527416" y="60192"/>
            <a:ext cx="8445209" cy="53491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ct val="100000"/>
              <a:buFont typeface="Content"/>
              <a:buNone/>
            </a:pPr>
            <a:r>
              <a:rPr lang="en" sz="2000" b="1" dirty="0">
                <a:solidFill>
                  <a:schemeClr val="dk1"/>
                </a:solidFill>
                <a:latin typeface="Bahnschrift SemiBold" panose="020B0502040204020203" pitchFamily="34" charset="0"/>
                <a:sym typeface="Open Sans"/>
              </a:rPr>
              <a:t>Business Recommendations and Potential Business Impact</a:t>
            </a:r>
            <a:endParaRPr sz="2000" b="1" dirty="0">
              <a:solidFill>
                <a:schemeClr val="dk1"/>
              </a:solidFill>
              <a:latin typeface="Bahnschrift SemiBold" panose="020B0502040204020203" pitchFamily="34" charset="0"/>
              <a:sym typeface="Arial Narrow"/>
            </a:endParaRPr>
          </a:p>
        </p:txBody>
      </p:sp>
      <p:sp>
        <p:nvSpPr>
          <p:cNvPr id="6" name="Text Placeholder 5">
            <a:extLst>
              <a:ext uri="{FF2B5EF4-FFF2-40B4-BE49-F238E27FC236}">
                <a16:creationId xmlns:a16="http://schemas.microsoft.com/office/drawing/2014/main" id="{6C2E5A6A-CA4A-8D1C-CED6-0C3B18F6C751}"/>
              </a:ext>
            </a:extLst>
          </p:cNvPr>
          <p:cNvSpPr>
            <a:spLocks noGrp="1"/>
          </p:cNvSpPr>
          <p:nvPr>
            <p:ph type="body" idx="2"/>
          </p:nvPr>
        </p:nvSpPr>
        <p:spPr>
          <a:xfrm>
            <a:off x="349395" y="446898"/>
            <a:ext cx="8445209" cy="4440412"/>
          </a:xfrm>
        </p:spPr>
        <p:txBody>
          <a:bodyPr>
            <a:noAutofit/>
          </a:bodyPr>
          <a:lstStyle/>
          <a:p>
            <a:pPr marL="400050" indent="-171450" algn="l">
              <a:lnSpc>
                <a:spcPct val="150000"/>
              </a:lnSpc>
              <a:buFont typeface="Wingdings" pitchFamily="2" charset="2"/>
              <a:buChar char="ü"/>
            </a:pPr>
            <a:r>
              <a:rPr lang="en-US" sz="800" i="0" dirty="0">
                <a:solidFill>
                  <a:srgbClr val="000000"/>
                </a:solidFill>
                <a:effectLst/>
                <a:latin typeface="+mn-lt"/>
              </a:rPr>
              <a:t>The Sales &amp; Marketing team has the highest number of promoted employees according to the bar plots, this can be because the Sales &amp; Marketing team also has the highest </a:t>
            </a:r>
            <a:r>
              <a:rPr lang="en-US" sz="800" i="0" dirty="0" smtClean="0">
                <a:solidFill>
                  <a:srgbClr val="000000"/>
                </a:solidFill>
                <a:effectLst/>
                <a:latin typeface="+mn-lt"/>
              </a:rPr>
              <a:t>total # </a:t>
            </a:r>
            <a:r>
              <a:rPr lang="en-US" sz="800" i="0" dirty="0">
                <a:solidFill>
                  <a:srgbClr val="000000"/>
                </a:solidFill>
                <a:effectLst/>
                <a:latin typeface="+mn-lt"/>
              </a:rPr>
              <a:t>of employees.</a:t>
            </a:r>
          </a:p>
          <a:p>
            <a:pPr marL="400050" indent="-171450" algn="l">
              <a:lnSpc>
                <a:spcPct val="150000"/>
              </a:lnSpc>
              <a:buFont typeface="Wingdings" pitchFamily="2" charset="2"/>
              <a:buChar char="ü"/>
            </a:pPr>
            <a:r>
              <a:rPr lang="en-US" sz="800" i="0" dirty="0">
                <a:solidFill>
                  <a:srgbClr val="000000"/>
                </a:solidFill>
                <a:effectLst/>
                <a:latin typeface="+mn-lt"/>
              </a:rPr>
              <a:t>From the promoted employees, most of them hold a Bachelor's qualification. Bachelor's qualification is also the most frequent in the data and hence this can be accounted for.</a:t>
            </a:r>
          </a:p>
          <a:p>
            <a:pPr marL="228600" indent="0">
              <a:lnSpc>
                <a:spcPct val="150000"/>
              </a:lnSpc>
            </a:pPr>
            <a:r>
              <a:rPr lang="en-US" sz="800" i="0" dirty="0" smtClean="0">
                <a:solidFill>
                  <a:srgbClr val="0070C0"/>
                </a:solidFill>
                <a:effectLst/>
                <a:latin typeface="+mn-lt"/>
              </a:rPr>
              <a:t>These </a:t>
            </a:r>
            <a:r>
              <a:rPr lang="en-US" sz="800" dirty="0">
                <a:solidFill>
                  <a:srgbClr val="0070C0"/>
                </a:solidFill>
              </a:rPr>
              <a:t>recommendations</a:t>
            </a:r>
            <a:r>
              <a:rPr lang="en-US" sz="800" i="0" dirty="0" smtClean="0">
                <a:solidFill>
                  <a:srgbClr val="0070C0"/>
                </a:solidFill>
                <a:effectLst/>
                <a:latin typeface="+mn-lt"/>
              </a:rPr>
              <a:t> </a:t>
            </a:r>
            <a:r>
              <a:rPr lang="en-US" sz="800" i="0" dirty="0">
                <a:solidFill>
                  <a:srgbClr val="0070C0"/>
                </a:solidFill>
                <a:effectLst/>
                <a:latin typeface="+mn-lt"/>
              </a:rPr>
              <a:t>prove that department and education are indecisive when it comes to promotion. The extensive analysis conducted, led to the following </a:t>
            </a:r>
            <a:r>
              <a:rPr lang="en-US" sz="800" i="0" dirty="0" smtClean="0">
                <a:solidFill>
                  <a:srgbClr val="0070C0"/>
                </a:solidFill>
                <a:effectLst/>
                <a:latin typeface="+mn-lt"/>
              </a:rPr>
              <a:t>recommendations </a:t>
            </a:r>
            <a:r>
              <a:rPr lang="en-US" sz="800" i="0" dirty="0">
                <a:solidFill>
                  <a:srgbClr val="0070C0"/>
                </a:solidFill>
                <a:effectLst/>
                <a:latin typeface="+mn-lt"/>
              </a:rPr>
              <a:t>on this dataset :-</a:t>
            </a:r>
          </a:p>
          <a:p>
            <a:pPr marL="400050" indent="-171450" algn="l">
              <a:lnSpc>
                <a:spcPct val="150000"/>
              </a:lnSpc>
              <a:buFont typeface="Wingdings" pitchFamily="2" charset="2"/>
              <a:buChar char="Ø"/>
            </a:pPr>
            <a:r>
              <a:rPr lang="en-US" sz="800" i="0" dirty="0" smtClean="0">
                <a:solidFill>
                  <a:srgbClr val="000000"/>
                </a:solidFill>
                <a:effectLst/>
                <a:latin typeface="+mn-lt"/>
              </a:rPr>
              <a:t>The </a:t>
            </a:r>
            <a:r>
              <a:rPr lang="en-US" sz="800" i="0" dirty="0">
                <a:solidFill>
                  <a:srgbClr val="000000"/>
                </a:solidFill>
                <a:effectLst/>
                <a:latin typeface="+mn-lt"/>
              </a:rPr>
              <a:t>average training score and the number of trainings attended combine to give the total training score. Employees with Mediocre or High score are likely to be promoted.</a:t>
            </a:r>
          </a:p>
          <a:p>
            <a:pPr marL="400050" indent="-171450" algn="l">
              <a:lnSpc>
                <a:spcPct val="150000"/>
              </a:lnSpc>
              <a:buFont typeface="Wingdings" pitchFamily="2" charset="2"/>
              <a:buChar char="Ø"/>
            </a:pPr>
            <a:r>
              <a:rPr lang="en-US" sz="800" i="0" dirty="0">
                <a:solidFill>
                  <a:srgbClr val="000000"/>
                </a:solidFill>
                <a:effectLst/>
                <a:latin typeface="+mn-lt"/>
              </a:rPr>
              <a:t>Gender as a factor has no effect on the promotions of the employee, both the genders had about equal percentages of representatives from the two sets.</a:t>
            </a:r>
          </a:p>
          <a:p>
            <a:pPr marL="400050" indent="-171450" algn="l">
              <a:lnSpc>
                <a:spcPct val="150000"/>
              </a:lnSpc>
              <a:buFont typeface="Wingdings" pitchFamily="2" charset="2"/>
              <a:buChar char="Ø"/>
            </a:pPr>
            <a:r>
              <a:rPr lang="en-US" sz="800" i="0" dirty="0" smtClean="0">
                <a:solidFill>
                  <a:srgbClr val="000000"/>
                </a:solidFill>
                <a:effectLst/>
                <a:latin typeface="+mn-lt"/>
              </a:rPr>
              <a:t>The </a:t>
            </a:r>
            <a:r>
              <a:rPr lang="en-US" sz="800" i="0" dirty="0">
                <a:solidFill>
                  <a:srgbClr val="000000"/>
                </a:solidFill>
                <a:effectLst/>
                <a:latin typeface="+mn-lt"/>
              </a:rPr>
              <a:t>most important factor amongst all is the previous year rating the employee received. The chances of promotions increase as the rating increases for an employee. New employees, that have 0 ratings also have a chance at promotion as, these ratings are not the only contributing factor.</a:t>
            </a:r>
          </a:p>
          <a:p>
            <a:pPr marL="400050" indent="-171450" algn="l">
              <a:lnSpc>
                <a:spcPct val="150000"/>
              </a:lnSpc>
              <a:buFont typeface="Wingdings" pitchFamily="2" charset="2"/>
              <a:buChar char="Ø"/>
            </a:pPr>
            <a:r>
              <a:rPr lang="en-US" sz="800" i="0" dirty="0">
                <a:solidFill>
                  <a:srgbClr val="000000"/>
                </a:solidFill>
                <a:effectLst/>
                <a:latin typeface="+mn-lt"/>
              </a:rPr>
              <a:t>Department and Education of an employee hardly gives much insight into which employee is likely to be promoted.</a:t>
            </a:r>
          </a:p>
          <a:p>
            <a:pPr marL="228600" indent="0" algn="l">
              <a:lnSpc>
                <a:spcPct val="150000"/>
              </a:lnSpc>
            </a:pPr>
            <a:r>
              <a:rPr lang="en-US" sz="800" i="1" dirty="0">
                <a:solidFill>
                  <a:srgbClr val="0070C0"/>
                </a:solidFill>
                <a:effectLst/>
                <a:latin typeface="Arial" panose="020B0604020202020204" pitchFamily="34" charset="0"/>
                <a:cs typeface="Arial" panose="020B0604020202020204" pitchFamily="34" charset="0"/>
              </a:rPr>
              <a:t>From the above, it can be said with confidence that no factor alone is responsible for the promotion of an employee. The following factors together can be considered for predictive modeling</a:t>
            </a:r>
            <a:r>
              <a:rPr lang="en-US" sz="800" i="1" dirty="0" smtClean="0">
                <a:solidFill>
                  <a:srgbClr val="0070C0"/>
                </a:solidFill>
                <a:effectLst/>
                <a:latin typeface="Arial" panose="020B0604020202020204" pitchFamily="34" charset="0"/>
                <a:cs typeface="Arial" panose="020B0604020202020204" pitchFamily="34" charset="0"/>
              </a:rPr>
              <a:t>.</a:t>
            </a:r>
            <a:endParaRPr lang="en-US" sz="800" i="1" dirty="0" smtClean="0">
              <a:solidFill>
                <a:srgbClr val="000000"/>
              </a:solidFill>
              <a:effectLst/>
              <a:latin typeface="Arial" panose="020B0604020202020204" pitchFamily="34" charset="0"/>
              <a:cs typeface="Arial" panose="020B0604020202020204" pitchFamily="34" charset="0"/>
            </a:endParaRPr>
          </a:p>
          <a:p>
            <a:pPr marL="400050" indent="-171450" algn="l">
              <a:lnSpc>
                <a:spcPct val="150000"/>
              </a:lnSpc>
              <a:buFont typeface="Wingdings" pitchFamily="2" charset="2"/>
              <a:buChar char="v"/>
            </a:pPr>
            <a:r>
              <a:rPr lang="en-US" sz="800" i="1" dirty="0" smtClean="0">
                <a:solidFill>
                  <a:srgbClr val="000000"/>
                </a:solidFill>
                <a:effectLst/>
                <a:latin typeface="Arial" panose="020B0604020202020204" pitchFamily="34" charset="0"/>
                <a:cs typeface="Arial" panose="020B0604020202020204" pitchFamily="34" charset="0"/>
              </a:rPr>
              <a:t>Length of Service</a:t>
            </a:r>
            <a:endParaRPr lang="en-US" sz="800" i="1" dirty="0">
              <a:solidFill>
                <a:srgbClr val="000000"/>
              </a:solidFill>
              <a:effectLst/>
              <a:latin typeface="Arial" panose="020B0604020202020204" pitchFamily="34" charset="0"/>
              <a:cs typeface="Arial" panose="020B0604020202020204" pitchFamily="34" charset="0"/>
            </a:endParaRPr>
          </a:p>
          <a:p>
            <a:pPr marL="400050" indent="-171450" algn="l">
              <a:lnSpc>
                <a:spcPct val="150000"/>
              </a:lnSpc>
              <a:buFont typeface="Wingdings" pitchFamily="2" charset="2"/>
              <a:buChar char="v"/>
            </a:pPr>
            <a:r>
              <a:rPr lang="en-US" sz="800" i="1" dirty="0">
                <a:solidFill>
                  <a:srgbClr val="000000"/>
                </a:solidFill>
                <a:effectLst/>
                <a:latin typeface="Arial" panose="020B0604020202020204" pitchFamily="34" charset="0"/>
                <a:cs typeface="Arial" panose="020B0604020202020204" pitchFamily="34" charset="0"/>
              </a:rPr>
              <a:t>previous year rating</a:t>
            </a:r>
          </a:p>
          <a:p>
            <a:pPr marL="400050" indent="-171450" algn="l">
              <a:lnSpc>
                <a:spcPct val="150000"/>
              </a:lnSpc>
              <a:buFont typeface="Wingdings" pitchFamily="2" charset="2"/>
              <a:buChar char="v"/>
            </a:pPr>
            <a:r>
              <a:rPr lang="en-US" sz="800" i="1" dirty="0" err="1" smtClean="0">
                <a:solidFill>
                  <a:srgbClr val="000000"/>
                </a:solidFill>
                <a:effectLst/>
                <a:latin typeface="Arial" panose="020B0604020202020204" pitchFamily="34" charset="0"/>
                <a:cs typeface="Arial" panose="020B0604020202020204" pitchFamily="34" charset="0"/>
              </a:rPr>
              <a:t>Total_training</a:t>
            </a:r>
            <a:r>
              <a:rPr lang="en-US" sz="800" i="1" dirty="0" smtClean="0">
                <a:solidFill>
                  <a:srgbClr val="000000"/>
                </a:solidFill>
                <a:effectLst/>
                <a:latin typeface="Arial" panose="020B0604020202020204" pitchFamily="34" charset="0"/>
                <a:cs typeface="Arial" panose="020B0604020202020204" pitchFamily="34" charset="0"/>
              </a:rPr>
              <a:t> score</a:t>
            </a:r>
          </a:p>
          <a:p>
            <a:pPr marL="400050" indent="-171450" algn="l">
              <a:lnSpc>
                <a:spcPct val="150000"/>
              </a:lnSpc>
              <a:buFont typeface="Wingdings" pitchFamily="2" charset="2"/>
              <a:buChar char="v"/>
            </a:pPr>
            <a:r>
              <a:rPr lang="en-US" sz="800" i="1" dirty="0" err="1" smtClean="0">
                <a:solidFill>
                  <a:srgbClr val="000000"/>
                </a:solidFill>
                <a:latin typeface="Arial" panose="020B0604020202020204" pitchFamily="34" charset="0"/>
                <a:cs typeface="Arial" panose="020B0604020202020204" pitchFamily="34" charset="0"/>
              </a:rPr>
              <a:t>Award_won</a:t>
            </a:r>
            <a:endParaRPr lang="en-US" sz="800" i="1"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223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383107" y="2013458"/>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3300"/>
              <a:buFont typeface="Arial Narrow"/>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628650" y="200465"/>
            <a:ext cx="7886700" cy="538089"/>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100"/>
              <a:buFont typeface="Arial Narrow"/>
              <a:buNone/>
            </a:pPr>
            <a:r>
              <a:rPr lang="en" sz="2100"/>
              <a:t>Agenda</a:t>
            </a:r>
            <a:endParaRPr/>
          </a:p>
        </p:txBody>
      </p:sp>
      <p:sp>
        <p:nvSpPr>
          <p:cNvPr id="159" name="Google Shape;159;p22"/>
          <p:cNvSpPr txBox="1"/>
          <p:nvPr/>
        </p:nvSpPr>
        <p:spPr>
          <a:xfrm>
            <a:off x="628650" y="810743"/>
            <a:ext cx="8339504" cy="2413451"/>
          </a:xfrm>
          <a:prstGeom prst="rect">
            <a:avLst/>
          </a:prstGeom>
          <a:noFill/>
          <a:ln>
            <a:noFill/>
          </a:ln>
        </p:spPr>
        <p:txBody>
          <a:bodyPr spcFirstLastPara="1" wrap="square" lIns="68575" tIns="34275" rIns="68575" bIns="34275" anchor="t" anchorCtr="0">
            <a:spAutoFit/>
          </a:bodyPr>
          <a:lstStyle/>
          <a:p>
            <a:pPr marL="469900" marR="0" lvl="0" indent="-469900" algn="l" rtl="0">
              <a:spcBef>
                <a:spcPts val="0"/>
              </a:spcBef>
              <a:spcAft>
                <a:spcPts val="0"/>
              </a:spcAft>
              <a:buClr>
                <a:schemeClr val="lt1"/>
              </a:buClr>
              <a:buSzPts val="1200"/>
              <a:buFont typeface="Calibri"/>
              <a:buAutoNum type="romanUcPeriod"/>
            </a:pPr>
            <a:r>
              <a:rPr lang="en" sz="1200" b="0" i="0" u="none" strike="noStrike" cap="none" dirty="0">
                <a:solidFill>
                  <a:schemeClr val="lt1"/>
                </a:solidFill>
                <a:latin typeface="Open Sans"/>
                <a:ea typeface="Open Sans"/>
                <a:cs typeface="Open Sans"/>
                <a:sym typeface="Open Sans"/>
              </a:rPr>
              <a:t>Business Problems and Objectives</a:t>
            </a:r>
            <a:endParaRPr sz="1100" dirty="0"/>
          </a:p>
          <a:p>
            <a:pPr marL="469900" marR="0" lvl="0" indent="-469900" algn="l" rtl="0">
              <a:spcBef>
                <a:spcPts val="800"/>
              </a:spcBef>
              <a:spcAft>
                <a:spcPts val="0"/>
              </a:spcAft>
              <a:buClr>
                <a:schemeClr val="lt1"/>
              </a:buClr>
              <a:buSzPts val="1200"/>
              <a:buFont typeface="Calibri"/>
              <a:buAutoNum type="romanUcPeriod"/>
            </a:pPr>
            <a:r>
              <a:rPr lang="en" sz="1200" dirty="0" smtClean="0">
                <a:solidFill>
                  <a:schemeClr val="lt1"/>
                </a:solidFill>
                <a:latin typeface="Open Sans"/>
                <a:ea typeface="Open Sans"/>
                <a:cs typeface="Open Sans"/>
                <a:sym typeface="Open Sans"/>
              </a:rPr>
              <a:t>Data Overview </a:t>
            </a:r>
          </a:p>
          <a:p>
            <a:pPr marL="469900" lvl="0" indent="-469900">
              <a:spcBef>
                <a:spcPts val="800"/>
              </a:spcBef>
              <a:buClr>
                <a:srgbClr val="FFFFFF"/>
              </a:buClr>
              <a:buSzPts val="1200"/>
              <a:buFont typeface="Calibri"/>
              <a:buAutoNum type="romanUcPeriod"/>
            </a:pPr>
            <a:r>
              <a:rPr lang="en-US" sz="1200" dirty="0">
                <a:solidFill>
                  <a:srgbClr val="FFFFFF"/>
                </a:solidFill>
                <a:latin typeface="Open Sans"/>
                <a:ea typeface="Open Sans"/>
                <a:cs typeface="Open Sans"/>
                <a:sym typeface="Open Sans"/>
              </a:rPr>
              <a:t>Exploratory Data Analysis</a:t>
            </a:r>
            <a:endParaRPr lang="en-US" sz="1100" dirty="0"/>
          </a:p>
          <a:p>
            <a:pPr marL="812800" lvl="1" indent="-209550">
              <a:spcBef>
                <a:spcPts val="800"/>
              </a:spcBef>
              <a:buClr>
                <a:srgbClr val="FFFFFF"/>
              </a:buClr>
              <a:buSzPts val="900"/>
              <a:buFont typeface="Open Sans"/>
              <a:buChar char="−"/>
            </a:pPr>
            <a:r>
              <a:rPr lang="en-US" sz="900" dirty="0">
                <a:solidFill>
                  <a:srgbClr val="FFFFFF"/>
                </a:solidFill>
                <a:latin typeface="Open Sans"/>
                <a:ea typeface="Open Sans"/>
                <a:cs typeface="Open Sans"/>
                <a:sym typeface="Open Sans"/>
              </a:rPr>
              <a:t>Key Business Findings and </a:t>
            </a:r>
            <a:r>
              <a:rPr lang="en-US" sz="900" dirty="0" smtClean="0">
                <a:solidFill>
                  <a:srgbClr val="FFFFFF"/>
                </a:solidFill>
                <a:latin typeface="Open Sans"/>
                <a:ea typeface="Open Sans"/>
                <a:cs typeface="Open Sans"/>
                <a:sym typeface="Open Sans"/>
              </a:rPr>
              <a:t>Insights</a:t>
            </a:r>
            <a:endParaRPr lang="en" sz="1200" dirty="0" smtClean="0">
              <a:solidFill>
                <a:schemeClr val="lt1"/>
              </a:solidFill>
              <a:latin typeface="Open Sans"/>
              <a:ea typeface="Open Sans"/>
              <a:cs typeface="Open Sans"/>
              <a:sym typeface="Open Sans"/>
            </a:endParaRPr>
          </a:p>
          <a:p>
            <a:pPr marL="469900" marR="0" lvl="0" indent="-469900" algn="l" rtl="0">
              <a:spcBef>
                <a:spcPts val="800"/>
              </a:spcBef>
              <a:spcAft>
                <a:spcPts val="0"/>
              </a:spcAft>
              <a:buClr>
                <a:schemeClr val="lt1"/>
              </a:buClr>
              <a:buSzPts val="1200"/>
              <a:buFont typeface="Calibri"/>
              <a:buAutoNum type="romanUcPeriod"/>
            </a:pPr>
            <a:r>
              <a:rPr lang="en" sz="1200" dirty="0" smtClean="0">
                <a:solidFill>
                  <a:schemeClr val="lt1"/>
                </a:solidFill>
                <a:latin typeface="Open Sans"/>
                <a:ea typeface="Open Sans"/>
                <a:cs typeface="Open Sans"/>
                <a:sym typeface="Open Sans"/>
              </a:rPr>
              <a:t>Data </a:t>
            </a:r>
            <a:r>
              <a:rPr lang="en" sz="1200" dirty="0">
                <a:solidFill>
                  <a:schemeClr val="lt1"/>
                </a:solidFill>
                <a:latin typeface="Open Sans"/>
                <a:ea typeface="Open Sans"/>
                <a:cs typeface="Open Sans"/>
                <a:sym typeface="Open Sans"/>
              </a:rPr>
              <a:t>Preparation and Pre-processing</a:t>
            </a:r>
            <a:endParaRPr sz="1100" dirty="0"/>
          </a:p>
          <a:p>
            <a:pPr marL="812800" marR="0" lvl="1" indent="-209550" algn="l" rtl="0">
              <a:spcBef>
                <a:spcPts val="800"/>
              </a:spcBef>
              <a:spcAft>
                <a:spcPts val="0"/>
              </a:spcAft>
              <a:buClr>
                <a:schemeClr val="lt1"/>
              </a:buClr>
              <a:buSzPts val="900"/>
              <a:buFont typeface="Open Sans"/>
              <a:buChar char="−"/>
            </a:pPr>
            <a:r>
              <a:rPr lang="en" sz="900" b="0" i="0" u="none" strike="noStrike" cap="none" dirty="0">
                <a:solidFill>
                  <a:schemeClr val="lt1"/>
                </a:solidFill>
                <a:latin typeface="Open Sans"/>
                <a:ea typeface="Open Sans"/>
                <a:cs typeface="Open Sans"/>
                <a:sym typeface="Open Sans"/>
              </a:rPr>
              <a:t>Sanity checks, treatment and transformations for analytical dataset preparation</a:t>
            </a:r>
            <a:endParaRPr sz="1100" dirty="0"/>
          </a:p>
          <a:p>
            <a:pPr marL="469900" marR="0" lvl="0" indent="-469900" algn="l" rtl="0">
              <a:spcBef>
                <a:spcPts val="800"/>
              </a:spcBef>
              <a:spcAft>
                <a:spcPts val="0"/>
              </a:spcAft>
              <a:buClr>
                <a:srgbClr val="FFFFFF"/>
              </a:buClr>
              <a:buSzPts val="1200"/>
              <a:buFont typeface="Calibri"/>
              <a:buAutoNum type="romanUcPeriod"/>
            </a:pPr>
            <a:r>
              <a:rPr lang="en" sz="1200" b="0" i="0" u="none" strike="noStrike" cap="none" dirty="0" smtClean="0">
                <a:solidFill>
                  <a:srgbClr val="FFFFFF"/>
                </a:solidFill>
                <a:latin typeface="Open Sans"/>
                <a:ea typeface="Open Sans"/>
                <a:cs typeface="Open Sans"/>
                <a:sym typeface="Open Sans"/>
              </a:rPr>
              <a:t>Model </a:t>
            </a:r>
            <a:r>
              <a:rPr lang="en" sz="1200" b="0" i="0" u="none" strike="noStrike" cap="none" dirty="0">
                <a:solidFill>
                  <a:srgbClr val="FFFFFF"/>
                </a:solidFill>
                <a:latin typeface="Open Sans"/>
                <a:ea typeface="Open Sans"/>
                <a:cs typeface="Open Sans"/>
                <a:sym typeface="Open Sans"/>
              </a:rPr>
              <a:t>Development and Validations</a:t>
            </a:r>
            <a:endParaRPr sz="1100" dirty="0"/>
          </a:p>
          <a:p>
            <a:pPr marL="812800" marR="0" lvl="1" indent="-209550" algn="l" rtl="0">
              <a:spcBef>
                <a:spcPts val="800"/>
              </a:spcBef>
              <a:spcAft>
                <a:spcPts val="0"/>
              </a:spcAft>
              <a:buClr>
                <a:srgbClr val="FFFFFF"/>
              </a:buClr>
              <a:buSzPts val="900"/>
              <a:buFont typeface="Open Sans"/>
              <a:buChar char="−"/>
            </a:pPr>
            <a:r>
              <a:rPr lang="en" sz="900" b="0" i="0" u="none" strike="noStrike" cap="none" dirty="0">
                <a:solidFill>
                  <a:srgbClr val="FFFFFF"/>
                </a:solidFill>
                <a:latin typeface="Open Sans"/>
                <a:ea typeface="Open Sans"/>
                <a:cs typeface="Open Sans"/>
                <a:sym typeface="Open Sans"/>
              </a:rPr>
              <a:t>Model comparisons on key scoring metrics and model finalization</a:t>
            </a:r>
            <a:endParaRPr sz="1100" dirty="0"/>
          </a:p>
          <a:p>
            <a:pPr marL="469900" marR="0" lvl="0" indent="-469900" algn="l" rtl="0">
              <a:spcBef>
                <a:spcPts val="800"/>
              </a:spcBef>
              <a:spcAft>
                <a:spcPts val="0"/>
              </a:spcAft>
              <a:buClr>
                <a:srgbClr val="FFFFFF"/>
              </a:buClr>
              <a:buSzPts val="1200"/>
              <a:buFont typeface="Calibri"/>
              <a:buAutoNum type="romanUcPeriod"/>
            </a:pPr>
            <a:r>
              <a:rPr lang="en" sz="1200" b="0" i="0" u="none" strike="noStrike" cap="none" dirty="0" smtClean="0">
                <a:solidFill>
                  <a:srgbClr val="FFFFFF"/>
                </a:solidFill>
                <a:latin typeface="Open Sans"/>
                <a:ea typeface="Open Sans"/>
                <a:cs typeface="Open Sans"/>
                <a:sym typeface="Open Sans"/>
              </a:rPr>
              <a:t>Business</a:t>
            </a:r>
            <a:r>
              <a:rPr lang="en" sz="1200" dirty="0" smtClean="0">
                <a:solidFill>
                  <a:srgbClr val="FFFFFF"/>
                </a:solidFill>
                <a:latin typeface="Open Sans"/>
                <a:ea typeface="Open Sans"/>
                <a:cs typeface="Open Sans"/>
                <a:sym typeface="Open Sans"/>
              </a:rPr>
              <a:t> </a:t>
            </a:r>
            <a:r>
              <a:rPr lang="en" sz="1200" dirty="0">
                <a:solidFill>
                  <a:srgbClr val="FFFFFF"/>
                </a:solidFill>
                <a:latin typeface="Open Sans"/>
                <a:ea typeface="Open Sans"/>
                <a:cs typeface="Open Sans"/>
                <a:sym typeface="Open Sans"/>
              </a:rPr>
              <a:t>Recommendations and Potential Business </a:t>
            </a:r>
            <a:r>
              <a:rPr lang="en" sz="1200" dirty="0" smtClean="0">
                <a:solidFill>
                  <a:srgbClr val="FFFFFF"/>
                </a:solidFill>
                <a:latin typeface="Open Sans"/>
                <a:ea typeface="Open Sans"/>
                <a:cs typeface="Open Sans"/>
                <a:sym typeface="Open Sans"/>
              </a:rPr>
              <a:t>Impact</a:t>
            </a:r>
            <a:endParaRPr sz="11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p:nvSpPr>
          <p:cNvPr id="175" name="Google Shape;175;p24"/>
          <p:cNvSpPr txBox="1">
            <a:spLocks noGrp="1"/>
          </p:cNvSpPr>
          <p:nvPr>
            <p:ph type="body" idx="1"/>
          </p:nvPr>
        </p:nvSpPr>
        <p:spPr>
          <a:xfrm>
            <a:off x="332509" y="385301"/>
            <a:ext cx="8515639" cy="4374291"/>
          </a:xfrm>
          <a:prstGeom prst="rect">
            <a:avLst/>
          </a:prstGeom>
        </p:spPr>
        <p:txBody>
          <a:bodyPr spcFirstLastPara="1" wrap="square" lIns="68575" tIns="34275" rIns="68575" bIns="34275" anchor="t" anchorCtr="0">
            <a:noAutofit/>
          </a:bodyPr>
          <a:lstStyle/>
          <a:p>
            <a:pPr marL="0" lvl="0" indent="0" algn="l" rtl="0">
              <a:lnSpc>
                <a:spcPct val="70000"/>
              </a:lnSpc>
              <a:spcBef>
                <a:spcPts val="800"/>
              </a:spcBef>
              <a:spcAft>
                <a:spcPts val="0"/>
              </a:spcAft>
              <a:buNone/>
            </a:pPr>
            <a:endParaRPr lang="en" sz="1300" b="1" dirty="0">
              <a:solidFill>
                <a:schemeClr val="dk1"/>
              </a:solidFill>
              <a:latin typeface="Arial"/>
              <a:ea typeface="Arial"/>
              <a:cs typeface="Arial"/>
              <a:sym typeface="Arial"/>
            </a:endParaRPr>
          </a:p>
          <a:p>
            <a:pPr marL="0" lvl="0" indent="0" algn="l" rtl="0">
              <a:lnSpc>
                <a:spcPct val="150000"/>
              </a:lnSpc>
              <a:spcBef>
                <a:spcPts val="800"/>
              </a:spcBef>
              <a:spcAft>
                <a:spcPts val="0"/>
              </a:spcAft>
              <a:buNone/>
            </a:pPr>
            <a:r>
              <a:rPr lang="en" sz="1000" dirty="0" smtClean="0">
                <a:latin typeface="+mj-lt"/>
                <a:sym typeface="Arial"/>
              </a:rPr>
              <a:t>HR </a:t>
            </a:r>
            <a:r>
              <a:rPr lang="en" sz="1000" dirty="0">
                <a:latin typeface="+mj-lt"/>
                <a:sym typeface="Arial"/>
              </a:rPr>
              <a:t>executives and managers spend lot of time on normalizing the data and identifying the right person with talents to be eligible for a promotion or a hike, and often employees feel there is a bias because it is a human decision. Hence the </a:t>
            </a:r>
            <a:r>
              <a:rPr lang="en-US" sz="1000" dirty="0">
                <a:latin typeface="+mj-lt"/>
                <a:sym typeface="Arial"/>
              </a:rPr>
              <a:t>organization is looking to have a model which could predict the employees who are eligible for promotion. </a:t>
            </a:r>
          </a:p>
          <a:p>
            <a:pPr marL="0" lvl="0" indent="0" algn="l" rtl="0">
              <a:lnSpc>
                <a:spcPct val="150000"/>
              </a:lnSpc>
              <a:spcBef>
                <a:spcPts val="800"/>
              </a:spcBef>
              <a:spcAft>
                <a:spcPts val="0"/>
              </a:spcAft>
              <a:buNone/>
            </a:pPr>
            <a:r>
              <a:rPr lang="en-US" sz="1000" dirty="0">
                <a:latin typeface="+mj-lt"/>
              </a:rPr>
              <a:t>Multiple attributes have been provided around Employee's past and current performance along with demographics</a:t>
            </a:r>
            <a:r>
              <a:rPr lang="en-US" sz="1000" dirty="0">
                <a:solidFill>
                  <a:schemeClr val="dk1"/>
                </a:solidFill>
                <a:latin typeface="+mj-lt"/>
                <a:cs typeface="Arial"/>
              </a:rPr>
              <a:t>.</a:t>
            </a:r>
            <a:r>
              <a:rPr lang="en-US" sz="1000" dirty="0">
                <a:solidFill>
                  <a:schemeClr val="dk1"/>
                </a:solidFill>
                <a:effectLst/>
                <a:latin typeface="+mj-lt"/>
                <a:cs typeface="Arial"/>
              </a:rPr>
              <a:t>  </a:t>
            </a:r>
            <a:r>
              <a:rPr lang="en-US" sz="1300" dirty="0">
                <a:solidFill>
                  <a:schemeClr val="dk1"/>
                </a:solidFill>
                <a:effectLst/>
                <a:latin typeface="+mj-lt"/>
                <a:cs typeface="Arial"/>
              </a:rPr>
              <a:t> </a:t>
            </a:r>
            <a:endParaRPr lang="en" sz="1300" dirty="0">
              <a:solidFill>
                <a:schemeClr val="dk1"/>
              </a:solidFill>
              <a:latin typeface="+mj-lt"/>
              <a:cs typeface="Arial"/>
              <a:sym typeface="Arial"/>
            </a:endParaRPr>
          </a:p>
          <a:p>
            <a:pPr marL="0" lvl="0" indent="0" algn="l" rtl="0">
              <a:lnSpc>
                <a:spcPct val="150000"/>
              </a:lnSpc>
              <a:spcBef>
                <a:spcPts val="800"/>
              </a:spcBef>
              <a:spcAft>
                <a:spcPts val="0"/>
              </a:spcAft>
              <a:buNone/>
            </a:pPr>
            <a:r>
              <a:rPr lang="en-US" sz="1400" b="1" dirty="0" smtClean="0">
                <a:solidFill>
                  <a:schemeClr val="dk1"/>
                </a:solidFill>
                <a:latin typeface="+mj-lt"/>
                <a:ea typeface="Arial"/>
                <a:cs typeface="Arial"/>
                <a:sym typeface="Arial"/>
              </a:rPr>
              <a:t>Objectives </a:t>
            </a:r>
            <a:r>
              <a:rPr lang="en-US" sz="1400" b="1" dirty="0">
                <a:solidFill>
                  <a:schemeClr val="dk1"/>
                </a:solidFill>
                <a:latin typeface="+mj-lt"/>
                <a:ea typeface="Arial"/>
                <a:cs typeface="Arial"/>
                <a:sym typeface="Arial"/>
              </a:rPr>
              <a:t>:</a:t>
            </a:r>
          </a:p>
          <a:p>
            <a:pPr marL="0" lvl="0" indent="0" algn="l" rtl="0">
              <a:lnSpc>
                <a:spcPct val="150000"/>
              </a:lnSpc>
              <a:spcBef>
                <a:spcPts val="800"/>
              </a:spcBef>
              <a:spcAft>
                <a:spcPts val="0"/>
              </a:spcAft>
              <a:buNone/>
            </a:pPr>
            <a:r>
              <a:rPr lang="en" sz="1000" dirty="0">
                <a:latin typeface="+mj-lt"/>
                <a:sym typeface="Arial"/>
              </a:rPr>
              <a:t>To analyze the various parameters that can contribute to the promotion of an employee. The challenges in the data are the imbalance in the data, missing values and most of the data is either ordinal or categorical. </a:t>
            </a:r>
          </a:p>
          <a:p>
            <a:pPr marL="0" lvl="0" indent="0" algn="l" rtl="0">
              <a:lnSpc>
                <a:spcPct val="150000"/>
              </a:lnSpc>
              <a:spcBef>
                <a:spcPts val="800"/>
              </a:spcBef>
              <a:spcAft>
                <a:spcPts val="0"/>
              </a:spcAft>
              <a:buNone/>
            </a:pPr>
            <a:r>
              <a:rPr lang="en" sz="1000" dirty="0">
                <a:latin typeface="+mj-lt"/>
                <a:sym typeface="Arial"/>
              </a:rPr>
              <a:t>Based on the analysis, predict which employees will get the promotion based on various variables in the Data by performing below steps</a:t>
            </a:r>
            <a:r>
              <a:rPr lang="en" sz="1000" dirty="0" smtClean="0">
                <a:latin typeface="+mj-lt"/>
                <a:sym typeface="Arial"/>
              </a:rPr>
              <a:t>;</a:t>
            </a:r>
            <a:endParaRPr lang="en-US" sz="1000" dirty="0">
              <a:latin typeface="+mj-lt"/>
              <a:sym typeface="Arial"/>
            </a:endParaRPr>
          </a:p>
          <a:p>
            <a:pPr lvl="0" algn="l" rtl="0">
              <a:lnSpc>
                <a:spcPct val="150000"/>
              </a:lnSpc>
              <a:spcBef>
                <a:spcPts val="800"/>
              </a:spcBef>
              <a:spcAft>
                <a:spcPts val="0"/>
              </a:spcAft>
              <a:buClr>
                <a:schemeClr val="dk1"/>
              </a:buClr>
              <a:buSzPts val="1200"/>
              <a:buFont typeface="Wingdings" pitchFamily="2" charset="2"/>
              <a:buChar char="Ø"/>
            </a:pPr>
            <a:r>
              <a:rPr lang="en-US" sz="1000" dirty="0">
                <a:latin typeface="+mj-lt"/>
                <a:sym typeface="Arial"/>
              </a:rPr>
              <a:t>Explore and visualize the dataset.</a:t>
            </a:r>
          </a:p>
          <a:p>
            <a:pPr lvl="0" algn="l" rtl="0">
              <a:lnSpc>
                <a:spcPct val="150000"/>
              </a:lnSpc>
              <a:spcBef>
                <a:spcPts val="0"/>
              </a:spcBef>
              <a:spcAft>
                <a:spcPts val="0"/>
              </a:spcAft>
              <a:buClr>
                <a:schemeClr val="dk1"/>
              </a:buClr>
              <a:buSzPts val="1200"/>
              <a:buFont typeface="Wingdings" pitchFamily="2" charset="2"/>
              <a:buChar char="Ø"/>
            </a:pPr>
            <a:r>
              <a:rPr lang="en-US" sz="1000" dirty="0">
                <a:latin typeface="+mj-lt"/>
                <a:sym typeface="Arial"/>
              </a:rPr>
              <a:t>Build a Machine Learning Model to predict if the </a:t>
            </a:r>
            <a:r>
              <a:rPr lang="en-US" sz="1000" dirty="0" smtClean="0">
                <a:latin typeface="+mj-lt"/>
                <a:sym typeface="Arial"/>
              </a:rPr>
              <a:t>employees</a:t>
            </a:r>
            <a:r>
              <a:rPr lang="en-US" sz="1000" dirty="0" smtClean="0">
                <a:latin typeface="+mj-lt"/>
                <a:sym typeface="Arial"/>
              </a:rPr>
              <a:t> </a:t>
            </a:r>
            <a:r>
              <a:rPr lang="en-US" sz="1000" dirty="0">
                <a:latin typeface="+mj-lt"/>
                <a:sym typeface="Arial"/>
              </a:rPr>
              <a:t>has a higher probability of getting a promotion</a:t>
            </a:r>
          </a:p>
          <a:p>
            <a:pPr lvl="0" algn="l" rtl="0">
              <a:lnSpc>
                <a:spcPct val="150000"/>
              </a:lnSpc>
              <a:spcBef>
                <a:spcPts val="0"/>
              </a:spcBef>
              <a:spcAft>
                <a:spcPts val="0"/>
              </a:spcAft>
              <a:buClr>
                <a:schemeClr val="dk1"/>
              </a:buClr>
              <a:buSzPts val="1200"/>
              <a:buFont typeface="Wingdings" pitchFamily="2" charset="2"/>
              <a:buChar char="Ø"/>
            </a:pPr>
            <a:r>
              <a:rPr lang="en-US" sz="1000" dirty="0">
                <a:latin typeface="+mj-lt"/>
                <a:sym typeface="Arial"/>
              </a:rPr>
              <a:t>Optimize the model using appropriate techniques</a:t>
            </a:r>
          </a:p>
          <a:p>
            <a:pPr lvl="0" algn="l" rtl="0">
              <a:lnSpc>
                <a:spcPct val="150000"/>
              </a:lnSpc>
              <a:spcBef>
                <a:spcPts val="0"/>
              </a:spcBef>
              <a:spcAft>
                <a:spcPts val="0"/>
              </a:spcAft>
              <a:buClr>
                <a:schemeClr val="dk1"/>
              </a:buClr>
              <a:buSzPts val="1200"/>
              <a:buFont typeface="Wingdings" pitchFamily="2" charset="2"/>
              <a:buChar char="Ø"/>
            </a:pPr>
            <a:r>
              <a:rPr lang="en-US" sz="1000" dirty="0">
                <a:latin typeface="+mj-lt"/>
                <a:sym typeface="Arial"/>
              </a:rPr>
              <a:t>Generate a set of insights and recommendations that will help the </a:t>
            </a:r>
            <a:r>
              <a:rPr lang="en-US" sz="1000" dirty="0" smtClean="0">
                <a:latin typeface="+mj-lt"/>
                <a:sym typeface="Arial"/>
              </a:rPr>
              <a:t>company</a:t>
            </a:r>
            <a:endParaRPr lang="en-US" sz="1000" dirty="0">
              <a:latin typeface="+mj-lt"/>
              <a:sym typeface="Arial"/>
            </a:endParaRPr>
          </a:p>
          <a:p>
            <a:pPr marL="152400" lvl="0" indent="0" algn="l" rtl="0">
              <a:lnSpc>
                <a:spcPct val="150000"/>
              </a:lnSpc>
              <a:spcBef>
                <a:spcPts val="0"/>
              </a:spcBef>
              <a:spcAft>
                <a:spcPts val="0"/>
              </a:spcAft>
              <a:buClr>
                <a:schemeClr val="dk1"/>
              </a:buClr>
              <a:buSzPts val="1200"/>
              <a:buNone/>
            </a:pPr>
            <a:endParaRPr lang="en-US" sz="1000" dirty="0">
              <a:latin typeface="+mj-lt"/>
              <a:sym typeface="Arial"/>
            </a:endParaRPr>
          </a:p>
          <a:p>
            <a:pPr marL="0" lvl="0" indent="0" algn="l" rtl="0">
              <a:lnSpc>
                <a:spcPct val="70000"/>
              </a:lnSpc>
              <a:spcBef>
                <a:spcPts val="800"/>
              </a:spcBef>
              <a:spcAft>
                <a:spcPts val="0"/>
              </a:spcAft>
              <a:buNone/>
            </a:pPr>
            <a:endParaRPr dirty="0">
              <a:latin typeface="Arial"/>
              <a:ea typeface="Arial"/>
              <a:cs typeface="Arial"/>
              <a:sym typeface="Arial"/>
            </a:endParaRPr>
          </a:p>
        </p:txBody>
      </p:sp>
      <p:pic>
        <p:nvPicPr>
          <p:cNvPr id="176" name="Google Shape;176;p24"/>
          <p:cNvPicPr preferRelativeResize="0"/>
          <p:nvPr/>
        </p:nvPicPr>
        <p:blipFill>
          <a:blip r:embed="rId3">
            <a:alphaModFix/>
          </a:blip>
          <a:stretch>
            <a:fillRect/>
          </a:stretch>
        </p:blipFill>
        <p:spPr>
          <a:xfrm>
            <a:off x="8353065" y="28009"/>
            <a:ext cx="790935" cy="714585"/>
          </a:xfrm>
          <a:prstGeom prst="rect">
            <a:avLst/>
          </a:prstGeom>
          <a:noFill/>
          <a:ln>
            <a:noFill/>
          </a:ln>
        </p:spPr>
      </p:pic>
      <p:sp>
        <p:nvSpPr>
          <p:cNvPr id="2" name="Rectangle 1"/>
          <p:cNvSpPr/>
          <p:nvPr/>
        </p:nvSpPr>
        <p:spPr>
          <a:xfrm>
            <a:off x="545893" y="108303"/>
            <a:ext cx="3605474" cy="553998"/>
          </a:xfrm>
          <a:prstGeom prst="rect">
            <a:avLst/>
          </a:prstGeom>
        </p:spPr>
        <p:txBody>
          <a:bodyPr wrap="none">
            <a:spAutoFit/>
          </a:bodyPr>
          <a:lstStyle/>
          <a:p>
            <a:pPr lvl="0">
              <a:lnSpc>
                <a:spcPct val="150000"/>
              </a:lnSpc>
              <a:spcBef>
                <a:spcPts val="800"/>
              </a:spcBef>
            </a:pPr>
            <a:r>
              <a:rPr lang="en" sz="2000" b="1" dirty="0">
                <a:solidFill>
                  <a:schemeClr val="dk1"/>
                </a:solidFill>
                <a:latin typeface="Bahnschrift SemiBold" panose="020B0502040204020203" pitchFamily="34" charset="0"/>
              </a:rPr>
              <a:t>Business Problem </a:t>
            </a:r>
            <a:r>
              <a:rPr lang="en" sz="2000" b="1" dirty="0" smtClean="0">
                <a:solidFill>
                  <a:schemeClr val="dk1"/>
                </a:solidFill>
                <a:latin typeface="Bahnschrift SemiBold" panose="020B0502040204020203" pitchFamily="34" charset="0"/>
              </a:rPr>
              <a:t>Statement</a:t>
            </a:r>
            <a:endParaRPr lang="en" sz="2000" dirty="0">
              <a:solidFill>
                <a:schemeClr val="dk1"/>
              </a:solidFill>
              <a:latin typeface="Bahnschrift SemiBold" panose="020B0502040204020203" pitchFamily="34" charset="0"/>
            </a:endParaRPr>
          </a:p>
        </p:txBody>
      </p:sp>
      <p:sp>
        <p:nvSpPr>
          <p:cNvPr id="5" name="Rectangle 4"/>
          <p:cNvSpPr/>
          <p:nvPr/>
        </p:nvSpPr>
        <p:spPr>
          <a:xfrm>
            <a:off x="545893" y="108302"/>
            <a:ext cx="3605474" cy="553998"/>
          </a:xfrm>
          <a:prstGeom prst="rect">
            <a:avLst/>
          </a:prstGeom>
        </p:spPr>
        <p:txBody>
          <a:bodyPr wrap="none">
            <a:spAutoFit/>
          </a:bodyPr>
          <a:lstStyle/>
          <a:p>
            <a:pPr lvl="0">
              <a:lnSpc>
                <a:spcPct val="150000"/>
              </a:lnSpc>
              <a:spcBef>
                <a:spcPts val="800"/>
              </a:spcBef>
            </a:pPr>
            <a:r>
              <a:rPr lang="en" sz="2000" b="1" dirty="0">
                <a:solidFill>
                  <a:schemeClr val="dk1"/>
                </a:solidFill>
                <a:latin typeface="Bahnschrift SemiBold" panose="020B0502040204020203" pitchFamily="34" charset="0"/>
              </a:rPr>
              <a:t>Business Problem </a:t>
            </a:r>
            <a:r>
              <a:rPr lang="en" sz="2000" b="1" dirty="0" smtClean="0">
                <a:solidFill>
                  <a:schemeClr val="dk1"/>
                </a:solidFill>
                <a:latin typeface="Bahnschrift SemiBold" panose="020B0502040204020203" pitchFamily="34" charset="0"/>
              </a:rPr>
              <a:t>Statement</a:t>
            </a:r>
            <a:endParaRPr lang="en" sz="2000" dirty="0">
              <a:solidFill>
                <a:schemeClr val="dk1"/>
              </a:solidFill>
              <a:latin typeface="Bahnschrift SemiBold" panose="020B0502040204020203"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sp>
        <p:nvSpPr>
          <p:cNvPr id="181" name="Google Shape;181;p25"/>
          <p:cNvSpPr txBox="1">
            <a:spLocks noGrp="1"/>
          </p:cNvSpPr>
          <p:nvPr>
            <p:ph type="body" idx="1"/>
          </p:nvPr>
        </p:nvSpPr>
        <p:spPr>
          <a:xfrm>
            <a:off x="230842" y="690530"/>
            <a:ext cx="5104417" cy="1973101"/>
          </a:xfrm>
          <a:prstGeom prst="rect">
            <a:avLst/>
          </a:prstGeom>
        </p:spPr>
        <p:txBody>
          <a:bodyPr spcFirstLastPara="1" wrap="square" lIns="68575" tIns="34275" rIns="68575" bIns="34275" anchor="t" anchorCtr="0">
            <a:noAutofit/>
          </a:bodyPr>
          <a:lstStyle/>
          <a:p>
            <a:pPr marL="171450" indent="-171450" algn="just">
              <a:lnSpc>
                <a:spcPct val="170000"/>
              </a:lnSpc>
              <a:buClr>
                <a:schemeClr val="dk1"/>
              </a:buClr>
              <a:buSzPts val="1100"/>
              <a:buFont typeface="Wingdings" pitchFamily="2" charset="2"/>
              <a:buChar char="ü"/>
            </a:pPr>
            <a:r>
              <a:rPr lang="en-US" sz="1000" dirty="0" smtClean="0">
                <a:latin typeface="+mn-lt"/>
              </a:rPr>
              <a:t>There </a:t>
            </a:r>
            <a:r>
              <a:rPr lang="en-US" sz="1000" dirty="0">
                <a:latin typeface="+mn-lt"/>
              </a:rPr>
              <a:t>are total </a:t>
            </a:r>
            <a:r>
              <a:rPr lang="en-US" sz="1000" dirty="0" smtClean="0">
                <a:latin typeface="+mn-lt"/>
              </a:rPr>
              <a:t>13 </a:t>
            </a:r>
            <a:r>
              <a:rPr lang="en-US" sz="1000" dirty="0">
                <a:latin typeface="+mn-lt"/>
              </a:rPr>
              <a:t>column/features in file ‘</a:t>
            </a:r>
            <a:r>
              <a:rPr lang="en-US" sz="1000" dirty="0">
                <a:effectLst/>
              </a:rPr>
              <a:t>HR Analytics Promotion prediction Raw Data File.csv"</a:t>
            </a:r>
            <a:r>
              <a:rPr lang="en-US" sz="1000" dirty="0">
                <a:latin typeface="+mn-lt"/>
              </a:rPr>
              <a:t>, out of which 5 are categorical.</a:t>
            </a:r>
          </a:p>
          <a:p>
            <a:pPr marL="171450" lvl="0" indent="-171450" algn="just" rtl="0">
              <a:lnSpc>
                <a:spcPct val="170000"/>
              </a:lnSpc>
              <a:spcBef>
                <a:spcPts val="800"/>
              </a:spcBef>
              <a:spcAft>
                <a:spcPts val="0"/>
              </a:spcAft>
              <a:buClr>
                <a:schemeClr val="dk1"/>
              </a:buClr>
              <a:buSzPts val="1100"/>
              <a:buFont typeface="Wingdings" pitchFamily="2" charset="2"/>
              <a:buChar char="ü"/>
            </a:pPr>
            <a:r>
              <a:rPr lang="en-US" sz="1000" dirty="0">
                <a:latin typeface="+mn-lt"/>
              </a:rPr>
              <a:t>This data covers employees from 9 different department, where maximum employees belongs to Sales and Marketing Department i.e., nearly 1/3rd of total employees.</a:t>
            </a:r>
          </a:p>
          <a:p>
            <a:pPr marL="171450" lvl="0" indent="-171450" algn="just" rtl="0">
              <a:lnSpc>
                <a:spcPct val="170000"/>
              </a:lnSpc>
              <a:spcBef>
                <a:spcPts val="800"/>
              </a:spcBef>
              <a:spcAft>
                <a:spcPts val="0"/>
              </a:spcAft>
              <a:buClr>
                <a:schemeClr val="dk1"/>
              </a:buClr>
              <a:buSzPts val="1100"/>
              <a:buFont typeface="Wingdings" pitchFamily="2" charset="2"/>
              <a:buChar char="ü"/>
            </a:pPr>
            <a:r>
              <a:rPr lang="en-US" sz="1000" dirty="0">
                <a:latin typeface="+mn-lt"/>
              </a:rPr>
              <a:t>There are total 34 regions whereas around 1/4th are from region 2. and nearly 2/3rd of the employees have only Bachelor's degree and are male and rest are female.</a:t>
            </a:r>
          </a:p>
          <a:p>
            <a:pPr marL="171450" lvl="0" indent="-171450" algn="just" rtl="0">
              <a:lnSpc>
                <a:spcPct val="170000"/>
              </a:lnSpc>
              <a:spcBef>
                <a:spcPts val="800"/>
              </a:spcBef>
              <a:spcAft>
                <a:spcPts val="0"/>
              </a:spcAft>
              <a:buClr>
                <a:schemeClr val="dk1"/>
              </a:buClr>
              <a:buSzPts val="1100"/>
              <a:buFont typeface="Wingdings" pitchFamily="2" charset="2"/>
              <a:buChar char="ü"/>
            </a:pPr>
            <a:r>
              <a:rPr lang="en-US" sz="1000" dirty="0">
                <a:latin typeface="+mn-lt"/>
              </a:rPr>
              <a:t>More than 75% employee has only taken one training. Age of the employees ranges from 20-60 years whereas around 75% employees are below 40 years.</a:t>
            </a:r>
          </a:p>
          <a:p>
            <a:pPr marL="171450" lvl="0" indent="-171450" algn="just" rtl="0">
              <a:lnSpc>
                <a:spcPct val="170000"/>
              </a:lnSpc>
              <a:spcBef>
                <a:spcPts val="800"/>
              </a:spcBef>
              <a:spcAft>
                <a:spcPts val="0"/>
              </a:spcAft>
              <a:buClr>
                <a:schemeClr val="dk1"/>
              </a:buClr>
              <a:buSzPts val="1100"/>
              <a:buFont typeface="Wingdings" pitchFamily="2" charset="2"/>
              <a:buChar char="ü"/>
            </a:pPr>
            <a:r>
              <a:rPr lang="en-US" sz="1000" dirty="0">
                <a:latin typeface="+mn-lt"/>
              </a:rPr>
              <a:t>The average rating of the employees is between 3-4.Less than 3% of the employees has received award at least once in their tenure.</a:t>
            </a:r>
          </a:p>
          <a:p>
            <a:pPr marL="171450" lvl="0" indent="-171450" algn="just" rtl="0">
              <a:lnSpc>
                <a:spcPct val="170000"/>
              </a:lnSpc>
              <a:spcBef>
                <a:spcPts val="800"/>
              </a:spcBef>
              <a:spcAft>
                <a:spcPts val="0"/>
              </a:spcAft>
              <a:buClr>
                <a:schemeClr val="dk1"/>
              </a:buClr>
              <a:buSzPts val="1100"/>
              <a:buFont typeface="Wingdings" pitchFamily="2" charset="2"/>
              <a:buChar char="ü"/>
            </a:pPr>
            <a:r>
              <a:rPr lang="en-US" sz="1000" dirty="0">
                <a:latin typeface="+mn-lt"/>
              </a:rPr>
              <a:t>The minimum score obtained in the training by any employee is 39 and avg score is 64.Only 8.5% of the total employees got promoted.</a:t>
            </a:r>
            <a:endParaRPr sz="1000" dirty="0">
              <a:solidFill>
                <a:schemeClr val="dk1"/>
              </a:solidFill>
              <a:latin typeface="Arial"/>
              <a:ea typeface="Arial"/>
              <a:cs typeface="Arial"/>
              <a:sym typeface="Arial"/>
            </a:endParaRPr>
          </a:p>
          <a:p>
            <a:pPr marL="0" lvl="0" indent="0" algn="just" rtl="0">
              <a:spcBef>
                <a:spcPts val="800"/>
              </a:spcBef>
              <a:spcAft>
                <a:spcPts val="0"/>
              </a:spcAft>
              <a:buNone/>
            </a:pPr>
            <a:endParaRPr sz="1000" dirty="0">
              <a:solidFill>
                <a:schemeClr val="dk1"/>
              </a:solidFill>
              <a:latin typeface="Arial"/>
              <a:ea typeface="Arial"/>
              <a:cs typeface="Arial"/>
              <a:sym typeface="Arial"/>
            </a:endParaRPr>
          </a:p>
          <a:p>
            <a:pPr marL="0" lvl="0" indent="0" algn="just" rtl="0">
              <a:spcBef>
                <a:spcPts val="800"/>
              </a:spcBef>
              <a:spcAft>
                <a:spcPts val="0"/>
              </a:spcAft>
              <a:buNone/>
            </a:pPr>
            <a:endParaRPr sz="1000" dirty="0">
              <a:solidFill>
                <a:schemeClr val="dk1"/>
              </a:solidFill>
              <a:latin typeface="Arial"/>
              <a:ea typeface="Arial"/>
              <a:cs typeface="Arial"/>
              <a:sym typeface="Arial"/>
            </a:endParaRPr>
          </a:p>
        </p:txBody>
      </p:sp>
      <p:sp>
        <p:nvSpPr>
          <p:cNvPr id="4" name="Google Shape;181;p25">
            <a:extLst>
              <a:ext uri="{FF2B5EF4-FFF2-40B4-BE49-F238E27FC236}">
                <a16:creationId xmlns:a16="http://schemas.microsoft.com/office/drawing/2014/main" id="{0C918937-C52A-C2C2-0179-B809BB17EE79}"/>
              </a:ext>
            </a:extLst>
          </p:cNvPr>
          <p:cNvSpPr txBox="1">
            <a:spLocks/>
          </p:cNvSpPr>
          <p:nvPr/>
        </p:nvSpPr>
        <p:spPr>
          <a:xfrm>
            <a:off x="5233852" y="434181"/>
            <a:ext cx="3751450" cy="33107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800"/>
              </a:spcBef>
              <a:spcAft>
                <a:spcPts val="0"/>
              </a:spcAft>
              <a:buClr>
                <a:srgbClr val="262626"/>
              </a:buClr>
              <a:buSzPts val="1200"/>
              <a:buFont typeface="Calibri"/>
              <a:buChar char="•"/>
              <a:defRPr sz="1200" b="0" i="0" u="none" strike="noStrike" cap="none">
                <a:solidFill>
                  <a:srgbClr val="262626"/>
                </a:solidFill>
                <a:latin typeface="Calibri"/>
                <a:ea typeface="Calibri"/>
                <a:cs typeface="Calibri"/>
                <a:sym typeface="Calibri"/>
              </a:defRPr>
            </a:lvl1pPr>
            <a:lvl2pPr marL="914400" marR="0" lvl="1" indent="-304800" algn="l" rtl="0">
              <a:lnSpc>
                <a:spcPct val="90000"/>
              </a:lnSpc>
              <a:spcBef>
                <a:spcPts val="400"/>
              </a:spcBef>
              <a:spcAft>
                <a:spcPts val="0"/>
              </a:spcAft>
              <a:buClr>
                <a:srgbClr val="262626"/>
              </a:buClr>
              <a:buSzPts val="1200"/>
              <a:buFont typeface="Calibri"/>
              <a:buChar char="•"/>
              <a:defRPr sz="1200" b="0" i="0" u="none" strike="noStrike" cap="none">
                <a:solidFill>
                  <a:srgbClr val="262626"/>
                </a:solidFill>
                <a:latin typeface="Calibri"/>
                <a:ea typeface="Calibri"/>
                <a:cs typeface="Calibri"/>
                <a:sym typeface="Calibri"/>
              </a:defRPr>
            </a:lvl2pPr>
            <a:lvl3pPr marL="1371600" marR="0" lvl="2" indent="-323850" algn="l" rtl="0">
              <a:lnSpc>
                <a:spcPct val="90000"/>
              </a:lnSpc>
              <a:spcBef>
                <a:spcPts val="400"/>
              </a:spcBef>
              <a:spcAft>
                <a:spcPts val="0"/>
              </a:spcAft>
              <a:buClr>
                <a:srgbClr val="7F7F7F"/>
              </a:buClr>
              <a:buSzPts val="1500"/>
              <a:buFont typeface="Arial"/>
              <a:buChar char="•"/>
              <a:defRPr sz="1500" b="0" i="0" u="none" strike="noStrike" cap="none">
                <a:solidFill>
                  <a:srgbClr val="7F7F7F"/>
                </a:solidFill>
                <a:latin typeface="Calibri"/>
                <a:ea typeface="Calibri"/>
                <a:cs typeface="Calibri"/>
                <a:sym typeface="Calibri"/>
              </a:defRPr>
            </a:lvl3pPr>
            <a:lvl4pPr marL="1828800" marR="0" lvl="3" indent="-317500" algn="l" rtl="0">
              <a:lnSpc>
                <a:spcPct val="90000"/>
              </a:lnSpc>
              <a:spcBef>
                <a:spcPts val="400"/>
              </a:spcBef>
              <a:spcAft>
                <a:spcPts val="0"/>
              </a:spcAft>
              <a:buClr>
                <a:srgbClr val="7F7F7F"/>
              </a:buClr>
              <a:buSzPts val="1400"/>
              <a:buFont typeface="Arial"/>
              <a:buChar char="•"/>
              <a:defRPr sz="1400" b="0" i="0" u="none" strike="noStrike" cap="none">
                <a:solidFill>
                  <a:srgbClr val="7F7F7F"/>
                </a:solidFill>
                <a:latin typeface="Calibri"/>
                <a:ea typeface="Calibri"/>
                <a:cs typeface="Calibri"/>
                <a:sym typeface="Calibri"/>
              </a:defRPr>
            </a:lvl4pPr>
            <a:lvl5pPr marL="2286000" marR="0" lvl="4" indent="-317500" algn="l" rtl="0">
              <a:lnSpc>
                <a:spcPct val="90000"/>
              </a:lnSpc>
              <a:spcBef>
                <a:spcPts val="400"/>
              </a:spcBef>
              <a:spcAft>
                <a:spcPts val="0"/>
              </a:spcAft>
              <a:buClr>
                <a:srgbClr val="7F7F7F"/>
              </a:buClr>
              <a:buSzPts val="1400"/>
              <a:buFont typeface="Arial"/>
              <a:buChar char="•"/>
              <a:defRPr sz="1400" b="0" i="0" u="none" strike="noStrike" cap="none">
                <a:solidFill>
                  <a:srgbClr val="7F7F7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0" indent="0" algn="ctr">
              <a:buClr>
                <a:schemeClr val="dk1"/>
              </a:buClr>
              <a:buSzPts val="1100"/>
              <a:buFont typeface="Arial"/>
              <a:buNone/>
            </a:pPr>
            <a:r>
              <a:rPr lang="en-US" sz="900" dirty="0">
                <a:solidFill>
                  <a:schemeClr val="tx1"/>
                </a:solidFill>
                <a:latin typeface="-apple-system"/>
              </a:rPr>
              <a:t>Data obtained from above queries was subsequently combined and transformed to get the following fields, </a:t>
            </a:r>
            <a:r>
              <a:rPr lang="en-US" sz="900" dirty="0" err="1" smtClean="0">
                <a:solidFill>
                  <a:schemeClr val="tx1"/>
                </a:solidFill>
                <a:latin typeface="-apple-system"/>
              </a:rPr>
              <a:t>i.e</a:t>
            </a:r>
            <a:r>
              <a:rPr lang="en-US" sz="900" dirty="0">
                <a:solidFill>
                  <a:schemeClr val="tx1"/>
                </a:solidFill>
                <a:latin typeface="-apple-system"/>
              </a:rPr>
              <a:t>, </a:t>
            </a:r>
            <a:r>
              <a:rPr lang="en-US" sz="900" b="1" dirty="0">
                <a:solidFill>
                  <a:schemeClr val="tx1"/>
                </a:solidFill>
                <a:latin typeface="-apple-system"/>
              </a:rPr>
              <a:t>Data dictionary.</a:t>
            </a:r>
            <a:endParaRPr lang="en-US" sz="900" b="1" dirty="0">
              <a:solidFill>
                <a:schemeClr val="tx1"/>
              </a:solidFill>
              <a:latin typeface="Arial"/>
              <a:ea typeface="Arial"/>
              <a:cs typeface="Arial"/>
              <a:sym typeface="Arial"/>
            </a:endParaRPr>
          </a:p>
          <a:p>
            <a:pPr marL="0" indent="0" algn="ctr">
              <a:buFont typeface="Calibri"/>
              <a:buNone/>
            </a:pPr>
            <a:endParaRPr lang="en-US" sz="900" dirty="0">
              <a:solidFill>
                <a:schemeClr val="tx1"/>
              </a:solidFill>
              <a:latin typeface="Arial"/>
              <a:ea typeface="Arial"/>
              <a:cs typeface="Arial"/>
              <a:sym typeface="Arial"/>
            </a:endParaRPr>
          </a:p>
          <a:p>
            <a:pPr marL="0" indent="0" algn="ctr">
              <a:buFont typeface="Calibri"/>
              <a:buNone/>
            </a:pPr>
            <a:endParaRPr lang="en-US" sz="900" dirty="0">
              <a:solidFill>
                <a:schemeClr val="tx1"/>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BDA5FAA9-B6D1-955F-8618-D12892FB40CF}"/>
              </a:ext>
            </a:extLst>
          </p:cNvPr>
          <p:cNvGraphicFramePr>
            <a:graphicFrameLocks noGrp="1"/>
          </p:cNvGraphicFramePr>
          <p:nvPr>
            <p:extLst>
              <p:ext uri="{D42A27DB-BD31-4B8C-83A1-F6EECF244321}">
                <p14:modId xmlns:p14="http://schemas.microsoft.com/office/powerpoint/2010/main" val="1618793073"/>
              </p:ext>
            </p:extLst>
          </p:nvPr>
        </p:nvGraphicFramePr>
        <p:xfrm>
          <a:off x="5335259" y="888763"/>
          <a:ext cx="3423333" cy="3731357"/>
        </p:xfrm>
        <a:graphic>
          <a:graphicData uri="http://schemas.openxmlformats.org/drawingml/2006/table">
            <a:tbl>
              <a:tblPr firstRow="1" bandRow="1">
                <a:tableStyleId>{5940675A-B579-460E-94D1-54222C63F5DA}</a:tableStyleId>
              </a:tblPr>
              <a:tblGrid>
                <a:gridCol w="304927">
                  <a:extLst>
                    <a:ext uri="{9D8B030D-6E8A-4147-A177-3AD203B41FA5}">
                      <a16:colId xmlns:a16="http://schemas.microsoft.com/office/drawing/2014/main" val="3593397410"/>
                    </a:ext>
                  </a:extLst>
                </a:gridCol>
                <a:gridCol w="1055465">
                  <a:extLst>
                    <a:ext uri="{9D8B030D-6E8A-4147-A177-3AD203B41FA5}">
                      <a16:colId xmlns:a16="http://schemas.microsoft.com/office/drawing/2014/main" val="27880498"/>
                    </a:ext>
                  </a:extLst>
                </a:gridCol>
                <a:gridCol w="2062941">
                  <a:extLst>
                    <a:ext uri="{9D8B030D-6E8A-4147-A177-3AD203B41FA5}">
                      <a16:colId xmlns:a16="http://schemas.microsoft.com/office/drawing/2014/main" val="4079944232"/>
                    </a:ext>
                  </a:extLst>
                </a:gridCol>
              </a:tblGrid>
              <a:tr h="407132">
                <a:tc>
                  <a:txBody>
                    <a:bodyPr/>
                    <a:lstStyle/>
                    <a:p>
                      <a:pPr algn="ctr" fontAlgn="b"/>
                      <a:r>
                        <a:rPr lang="en-US" sz="1000" u="none" strike="noStrike" dirty="0" smtClean="0">
                          <a:effectLst/>
                        </a:rPr>
                        <a:t>S.no                 </a:t>
                      </a:r>
                      <a:endParaRPr lang="en-US" sz="1000" b="1" i="0" u="none" strike="noStrike" dirty="0">
                        <a:solidFill>
                          <a:srgbClr val="FFFFFF"/>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000" u="none" strike="noStrike" dirty="0" err="1">
                          <a:effectLst/>
                        </a:rPr>
                        <a:t>Field_name</a:t>
                      </a:r>
                      <a:endParaRPr lang="en-US" sz="1000" b="1" i="0" u="none" strike="noStrike" dirty="0">
                        <a:solidFill>
                          <a:srgbClr val="FFFFFF"/>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l" fontAlgn="b"/>
                      <a:r>
                        <a:rPr lang="en-US" sz="1000" u="none" strike="noStrike" dirty="0">
                          <a:effectLst/>
                        </a:rPr>
                        <a:t>Description</a:t>
                      </a:r>
                      <a:endParaRPr lang="en-US" sz="1000" b="1" i="0" u="none" strike="noStrike" dirty="0">
                        <a:solidFill>
                          <a:srgbClr val="FFFFFF"/>
                        </a:solidFill>
                        <a:effectLst/>
                        <a:latin typeface="Calibri" panose="020F0502020204030204" pitchFamily="34" charset="0"/>
                      </a:endParaRPr>
                    </a:p>
                  </a:txBody>
                  <a:tcPr marL="9525" marR="9525" marT="9525" marB="0" anchor="b">
                    <a:solidFill>
                      <a:schemeClr val="accent5">
                        <a:lumMod val="60000"/>
                        <a:lumOff val="40000"/>
                      </a:schemeClr>
                    </a:solidFill>
                  </a:tcPr>
                </a:tc>
                <a:extLst>
                  <a:ext uri="{0D108BD9-81ED-4DB2-BD59-A6C34878D82A}">
                    <a16:rowId xmlns:a16="http://schemas.microsoft.com/office/drawing/2014/main" val="2296807422"/>
                  </a:ext>
                </a:extLst>
              </a:tr>
              <a:tr h="155210">
                <a:tc>
                  <a:txBody>
                    <a:bodyPr/>
                    <a:lstStyle/>
                    <a:p>
                      <a:pPr algn="ctr" fontAlgn="b"/>
                      <a:r>
                        <a:rPr lang="en-AE" sz="1000" u="none" strike="noStrike" dirty="0">
                          <a:effectLst/>
                        </a:rPr>
                        <a:t>1</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err="1">
                          <a:effectLst/>
                        </a:rPr>
                        <a:t>employee_id</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Unique ID for the employee</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63869672"/>
                  </a:ext>
                </a:extLst>
              </a:tr>
              <a:tr h="155210">
                <a:tc>
                  <a:txBody>
                    <a:bodyPr/>
                    <a:lstStyle/>
                    <a:p>
                      <a:pPr algn="ctr" fontAlgn="b"/>
                      <a:r>
                        <a:rPr lang="en-AE" sz="1000" u="none" strike="noStrike" dirty="0">
                          <a:effectLst/>
                        </a:rPr>
                        <a:t>2</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a:effectLst/>
                        </a:rPr>
                        <a:t>department</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Department of employee</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290918"/>
                  </a:ext>
                </a:extLst>
              </a:tr>
              <a:tr h="155210">
                <a:tc>
                  <a:txBody>
                    <a:bodyPr/>
                    <a:lstStyle/>
                    <a:p>
                      <a:pPr algn="ctr" fontAlgn="b"/>
                      <a:r>
                        <a:rPr lang="en-AE" sz="1000" u="none" strike="noStrike" dirty="0">
                          <a:effectLst/>
                        </a:rPr>
                        <a:t>3</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a:effectLst/>
                        </a:rPr>
                        <a:t>region</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Region of employment (unordered)</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7152126"/>
                  </a:ext>
                </a:extLst>
              </a:tr>
              <a:tr h="155210">
                <a:tc>
                  <a:txBody>
                    <a:bodyPr/>
                    <a:lstStyle/>
                    <a:p>
                      <a:pPr algn="ctr" fontAlgn="b"/>
                      <a:r>
                        <a:rPr lang="en-AE" sz="1000" u="none" strike="noStrike" dirty="0">
                          <a:effectLst/>
                        </a:rPr>
                        <a:t>4</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a:effectLst/>
                        </a:rPr>
                        <a:t>education</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Education Level</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98378187"/>
                  </a:ext>
                </a:extLst>
              </a:tr>
              <a:tr h="155210">
                <a:tc>
                  <a:txBody>
                    <a:bodyPr/>
                    <a:lstStyle/>
                    <a:p>
                      <a:pPr algn="ctr" fontAlgn="b"/>
                      <a:r>
                        <a:rPr lang="en-AE" sz="1000" u="none" strike="noStrike" dirty="0">
                          <a:effectLst/>
                        </a:rPr>
                        <a:t>5</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a:effectLst/>
                        </a:rPr>
                        <a:t>gender</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Gender of Employee</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6236236"/>
                  </a:ext>
                </a:extLst>
              </a:tr>
              <a:tr h="155210">
                <a:tc>
                  <a:txBody>
                    <a:bodyPr/>
                    <a:lstStyle/>
                    <a:p>
                      <a:pPr algn="ctr" fontAlgn="b"/>
                      <a:r>
                        <a:rPr lang="en-AE" sz="1000" u="none" strike="noStrike" dirty="0">
                          <a:effectLst/>
                        </a:rPr>
                        <a:t>6</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dirty="0" err="1">
                          <a:effectLst/>
                        </a:rPr>
                        <a:t>recruitment_channel</a:t>
                      </a:r>
                      <a:endParaRPr lang="en-US"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Channel of recruitment for employee</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3229892"/>
                  </a:ext>
                </a:extLst>
              </a:tr>
              <a:tr h="163950">
                <a:tc>
                  <a:txBody>
                    <a:bodyPr/>
                    <a:lstStyle/>
                    <a:p>
                      <a:pPr algn="ctr" fontAlgn="b"/>
                      <a:r>
                        <a:rPr lang="en-AE" sz="1000" u="none" strike="noStrike" dirty="0">
                          <a:effectLst/>
                        </a:rPr>
                        <a:t>7</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no_ of_ trainings</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no of other trainings completed in the previous year on soft skills, technical skills, etc.</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78866537"/>
                  </a:ext>
                </a:extLst>
              </a:tr>
              <a:tr h="155210">
                <a:tc>
                  <a:txBody>
                    <a:bodyPr/>
                    <a:lstStyle/>
                    <a:p>
                      <a:pPr algn="ctr" fontAlgn="b"/>
                      <a:r>
                        <a:rPr lang="en-AE" sz="1000" u="none" strike="noStrike" dirty="0">
                          <a:effectLst/>
                        </a:rPr>
                        <a:t>8</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age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Age of Employee</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1354001"/>
                  </a:ext>
                </a:extLst>
              </a:tr>
              <a:tr h="155210">
                <a:tc>
                  <a:txBody>
                    <a:bodyPr/>
                    <a:lstStyle/>
                    <a:p>
                      <a:pPr algn="ctr" fontAlgn="b"/>
                      <a:r>
                        <a:rPr lang="en-AE" sz="1000" u="none" strike="noStrike" dirty="0">
                          <a:effectLst/>
                        </a:rPr>
                        <a:t>9</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previous_ year_ rating</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Employee Rating for the previous year</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55439204"/>
                  </a:ext>
                </a:extLst>
              </a:tr>
              <a:tr h="155210">
                <a:tc>
                  <a:txBody>
                    <a:bodyPr/>
                    <a:lstStyle/>
                    <a:p>
                      <a:pPr algn="ctr" fontAlgn="b"/>
                      <a:r>
                        <a:rPr lang="en-AE" sz="1000" u="none" strike="noStrike" dirty="0">
                          <a:effectLst/>
                        </a:rPr>
                        <a:t>10</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length_ of_ service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Length of service in years</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45358349"/>
                  </a:ext>
                </a:extLst>
              </a:tr>
              <a:tr h="155210">
                <a:tc>
                  <a:txBody>
                    <a:bodyPr/>
                    <a:lstStyle/>
                    <a:p>
                      <a:pPr algn="ctr" fontAlgn="b"/>
                      <a:r>
                        <a:rPr lang="en-AE" sz="1000" u="none" strike="noStrike" dirty="0">
                          <a:effectLst/>
                        </a:rPr>
                        <a:t>11</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awards_ won</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if awards won during the previous year, then 1 else 0</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0060906"/>
                  </a:ext>
                </a:extLst>
              </a:tr>
              <a:tr h="163950">
                <a:tc>
                  <a:txBody>
                    <a:bodyPr/>
                    <a:lstStyle/>
                    <a:p>
                      <a:pPr algn="ctr" fontAlgn="b"/>
                      <a:r>
                        <a:rPr lang="en-AE" sz="1000" u="none" strike="noStrike" dirty="0">
                          <a:effectLst/>
                        </a:rPr>
                        <a:t>12</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avg_ training_ score</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Average score in current training evaluations</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4346277"/>
                  </a:ext>
                </a:extLst>
              </a:tr>
              <a:tr h="155210">
                <a:tc>
                  <a:txBody>
                    <a:bodyPr/>
                    <a:lstStyle/>
                    <a:p>
                      <a:pPr algn="ctr" fontAlgn="b"/>
                      <a:r>
                        <a:rPr lang="en-AE" sz="1000" u="none" strike="noStrike" dirty="0">
                          <a:effectLst/>
                        </a:rPr>
                        <a:t>13</a:t>
                      </a:r>
                      <a:endParaRPr lang="en-AE" sz="10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000" u="none" strike="noStrike">
                          <a:effectLst/>
                        </a:rPr>
                        <a:t>is_promoted</a:t>
                      </a:r>
                      <a:endParaRPr lang="en-US"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1000" u="none" strike="noStrike" dirty="0">
                          <a:effectLst/>
                        </a:rPr>
                        <a:t> (Target) Recommended for promotion</a:t>
                      </a:r>
                      <a:endParaRPr lang="en-US" sz="1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3764176"/>
                  </a:ext>
                </a:extLst>
              </a:tr>
            </a:tbl>
          </a:graphicData>
        </a:graphic>
      </p:graphicFrame>
      <p:sp>
        <p:nvSpPr>
          <p:cNvPr id="6" name="Rectangle 5"/>
          <p:cNvSpPr/>
          <p:nvPr/>
        </p:nvSpPr>
        <p:spPr>
          <a:xfrm>
            <a:off x="545893" y="108302"/>
            <a:ext cx="1846980" cy="491417"/>
          </a:xfrm>
          <a:prstGeom prst="rect">
            <a:avLst/>
          </a:prstGeom>
        </p:spPr>
        <p:txBody>
          <a:bodyPr wrap="none">
            <a:spAutoFit/>
          </a:bodyPr>
          <a:lstStyle/>
          <a:p>
            <a:pPr lvl="0">
              <a:lnSpc>
                <a:spcPct val="150000"/>
              </a:lnSpc>
              <a:spcBef>
                <a:spcPts val="800"/>
              </a:spcBef>
            </a:pPr>
            <a:r>
              <a:rPr lang="en" sz="2000" b="1" dirty="0" smtClean="0">
                <a:solidFill>
                  <a:schemeClr val="dk1"/>
                </a:solidFill>
                <a:latin typeface="Bahnschrift SemiBold" panose="020B0502040204020203" pitchFamily="34" charset="0"/>
              </a:rPr>
              <a:t>Data Overview</a:t>
            </a:r>
            <a:endParaRPr lang="en" sz="2000" dirty="0">
              <a:solidFill>
                <a:schemeClr val="dk1"/>
              </a:solidFill>
              <a:latin typeface="Bahnschrift SemiBold" panose="020B0502040204020203"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1"/>
        <p:cNvGrpSpPr/>
        <p:nvPr/>
      </p:nvGrpSpPr>
      <p:grpSpPr>
        <a:xfrm>
          <a:off x="0" y="0"/>
          <a:ext cx="0" cy="0"/>
          <a:chOff x="0" y="0"/>
          <a:chExt cx="0" cy="0"/>
        </a:xfrm>
      </p:grpSpPr>
      <p:pic>
        <p:nvPicPr>
          <p:cNvPr id="202" name="Google Shape;202;p28"/>
          <p:cNvPicPr preferRelativeResize="0"/>
          <p:nvPr/>
        </p:nvPicPr>
        <p:blipFill rotWithShape="1">
          <a:blip r:embed="rId3">
            <a:alphaModFix/>
          </a:blip>
          <a:srcRect/>
          <a:stretch/>
        </p:blipFill>
        <p:spPr>
          <a:xfrm>
            <a:off x="1371478" y="157120"/>
            <a:ext cx="1709688" cy="341937"/>
          </a:xfrm>
          <a:prstGeom prst="rect">
            <a:avLst/>
          </a:prstGeom>
          <a:noFill/>
          <a:ln>
            <a:noFill/>
          </a:ln>
        </p:spPr>
      </p:pic>
      <p:sp>
        <p:nvSpPr>
          <p:cNvPr id="207" name="Google Shape;207;p28"/>
          <p:cNvSpPr txBox="1">
            <a:spLocks noGrp="1"/>
          </p:cNvSpPr>
          <p:nvPr>
            <p:ph type="title"/>
          </p:nvPr>
        </p:nvSpPr>
        <p:spPr>
          <a:xfrm>
            <a:off x="347663" y="328089"/>
            <a:ext cx="8445209" cy="534912"/>
          </a:xfrm>
          <a:prstGeom prst="rect">
            <a:avLst/>
          </a:prstGeom>
          <a:noFill/>
          <a:ln>
            <a:noFill/>
          </a:ln>
        </p:spPr>
        <p:txBody>
          <a:bodyPr spcFirstLastPara="1" wrap="square" lIns="68575" tIns="34275" rIns="68575" bIns="34275" anchor="ctr" anchorCtr="0">
            <a:normAutofit fontScale="90000"/>
          </a:bodyPr>
          <a:lstStyle/>
          <a:p>
            <a:pPr algn="l">
              <a:buFont typeface="Arial" panose="020B0604020202020204" pitchFamily="34" charset="0"/>
              <a:buChar char="•"/>
            </a:pPr>
            <a:r>
              <a:rPr lang="en" sz="2100" b="1" i="0" strike="noStrike" cap="none" dirty="0">
                <a:solidFill>
                  <a:schemeClr val="dk1"/>
                </a:solidFill>
                <a:latin typeface="Open Sans"/>
                <a:ea typeface="Open Sans"/>
                <a:cs typeface="Open Sans"/>
                <a:sym typeface="Open Sans"/>
              </a:rPr>
              <a:t/>
            </a:r>
            <a:br>
              <a:rPr lang="en" sz="2100" b="1" i="0" strike="noStrike" cap="none" dirty="0">
                <a:solidFill>
                  <a:schemeClr val="dk1"/>
                </a:solidFill>
                <a:latin typeface="Open Sans"/>
                <a:ea typeface="Open Sans"/>
                <a:cs typeface="Open Sans"/>
                <a:sym typeface="Open Sans"/>
              </a:rPr>
            </a:br>
            <a:r>
              <a:rPr lang="en" sz="1400" b="1" dirty="0">
                <a:solidFill>
                  <a:schemeClr val="dk1"/>
                </a:solidFill>
                <a:latin typeface="Arial"/>
                <a:cs typeface="Arial"/>
                <a:sym typeface="Open Sans"/>
              </a:rPr>
              <a:t/>
            </a:r>
            <a:br>
              <a:rPr lang="en" sz="1400" b="1" dirty="0">
                <a:solidFill>
                  <a:schemeClr val="dk1"/>
                </a:solidFill>
                <a:latin typeface="Arial"/>
                <a:cs typeface="Arial"/>
                <a:sym typeface="Open Sans"/>
              </a:rPr>
            </a:br>
            <a:r>
              <a:rPr lang="en" sz="1400" b="1" dirty="0">
                <a:solidFill>
                  <a:schemeClr val="dk1"/>
                </a:solidFill>
                <a:latin typeface="Arial"/>
                <a:cs typeface="Arial"/>
                <a:sym typeface="Open Sans"/>
              </a:rPr>
              <a:t/>
            </a:r>
            <a:br>
              <a:rPr lang="en" sz="1400" b="1" dirty="0">
                <a:solidFill>
                  <a:schemeClr val="dk1"/>
                </a:solidFill>
                <a:latin typeface="Arial"/>
                <a:cs typeface="Arial"/>
                <a:sym typeface="Open Sans"/>
              </a:rPr>
            </a:br>
            <a:r>
              <a:rPr lang="en" sz="1400" b="1" dirty="0">
                <a:solidFill>
                  <a:schemeClr val="dk1"/>
                </a:solidFill>
                <a:latin typeface="Arial"/>
                <a:cs typeface="Arial"/>
                <a:sym typeface="Open Sans"/>
              </a:rPr>
              <a:t/>
            </a:r>
            <a:br>
              <a:rPr lang="en" sz="1400" b="1" dirty="0">
                <a:solidFill>
                  <a:schemeClr val="dk1"/>
                </a:solidFill>
                <a:latin typeface="Arial"/>
                <a:cs typeface="Arial"/>
                <a:sym typeface="Open Sans"/>
              </a:rPr>
            </a:br>
            <a:r>
              <a:rPr lang="en" sz="1400" b="1" dirty="0">
                <a:solidFill>
                  <a:schemeClr val="dk1"/>
                </a:solidFill>
                <a:latin typeface="Arial"/>
                <a:cs typeface="Arial"/>
                <a:sym typeface="Open Sans"/>
              </a:rPr>
              <a:t/>
            </a:r>
            <a:br>
              <a:rPr lang="en" sz="1400" b="1" dirty="0">
                <a:solidFill>
                  <a:schemeClr val="dk1"/>
                </a:solidFill>
                <a:latin typeface="Arial"/>
                <a:cs typeface="Arial"/>
                <a:sym typeface="Open Sans"/>
              </a:rPr>
            </a:br>
            <a:r>
              <a:rPr lang="en" sz="1400" b="1" dirty="0">
                <a:solidFill>
                  <a:schemeClr val="dk1"/>
                </a:solidFill>
                <a:latin typeface="Arial"/>
                <a:cs typeface="Arial"/>
                <a:sym typeface="Open Sans"/>
              </a:rPr>
              <a:t/>
            </a:r>
            <a:br>
              <a:rPr lang="en" sz="1400" b="1" dirty="0">
                <a:solidFill>
                  <a:schemeClr val="dk1"/>
                </a:solidFill>
                <a:latin typeface="Arial"/>
                <a:cs typeface="Arial"/>
                <a:sym typeface="Open Sans"/>
              </a:rPr>
            </a:br>
            <a:r>
              <a:rPr lang="en-US" sz="1050" b="0" i="0" dirty="0">
                <a:effectLst/>
                <a:latin typeface="-apple-system"/>
              </a:rPr>
              <a:t/>
            </a:r>
            <a:br>
              <a:rPr lang="en-US" sz="1050" b="0" i="0" dirty="0">
                <a:effectLst/>
                <a:latin typeface="-apple-system"/>
              </a:rPr>
            </a:br>
            <a:r>
              <a:rPr lang="en-US" sz="1050" b="0" i="0" dirty="0">
                <a:effectLst/>
                <a:latin typeface="-apple-system"/>
              </a:rPr>
              <a:t/>
            </a:r>
            <a:br>
              <a:rPr lang="en-US" sz="1050" b="0" i="0" dirty="0">
                <a:effectLst/>
                <a:latin typeface="-apple-system"/>
              </a:rPr>
            </a:br>
            <a:r>
              <a:rPr lang="en-US" sz="1050" dirty="0"/>
              <a:t/>
            </a:r>
            <a:br>
              <a:rPr lang="en-US" sz="1050" dirty="0"/>
            </a:br>
            <a:endParaRPr sz="1400" b="1" dirty="0">
              <a:solidFill>
                <a:schemeClr val="dk1"/>
              </a:solidFill>
              <a:latin typeface="Arial"/>
              <a:cs typeface="Arial"/>
            </a:endParaRPr>
          </a:p>
        </p:txBody>
      </p:sp>
      <p:sp>
        <p:nvSpPr>
          <p:cNvPr id="208" name="Google Shape;208;p28"/>
          <p:cNvSpPr txBox="1">
            <a:spLocks noGrp="1"/>
          </p:cNvSpPr>
          <p:nvPr>
            <p:ph type="body" idx="2"/>
          </p:nvPr>
        </p:nvSpPr>
        <p:spPr>
          <a:xfrm>
            <a:off x="347663" y="1709927"/>
            <a:ext cx="7291274" cy="2931815"/>
          </a:xfrm>
          <a:prstGeom prst="rect">
            <a:avLst/>
          </a:prstGeom>
          <a:noFill/>
          <a:ln>
            <a:noFill/>
          </a:ln>
        </p:spPr>
        <p:txBody>
          <a:bodyPr spcFirstLastPara="1" wrap="square" lIns="68575" tIns="34275" rIns="68575" bIns="34275" anchor="t" anchorCtr="0">
            <a:normAutofit/>
          </a:bodyPr>
          <a:lstStyle/>
          <a:p>
            <a:pPr marL="0" indent="0">
              <a:lnSpc>
                <a:spcPct val="150000"/>
              </a:lnSpc>
              <a:spcBef>
                <a:spcPts val="0"/>
              </a:spcBef>
              <a:buClr>
                <a:srgbClr val="FFFFFF"/>
              </a:buClr>
              <a:buSzPts val="1200"/>
            </a:pPr>
            <a:endParaRPr lang="en-US" sz="1200" dirty="0">
              <a:solidFill>
                <a:schemeClr val="dk1"/>
              </a:solidFill>
              <a:latin typeface="Open Sans"/>
              <a:ea typeface="Open Sans"/>
              <a:cs typeface="Open Sans"/>
              <a:sym typeface="Open Sans"/>
            </a:endParaRPr>
          </a:p>
          <a:p>
            <a:pPr marL="0" indent="0">
              <a:lnSpc>
                <a:spcPct val="150000"/>
              </a:lnSpc>
              <a:spcBef>
                <a:spcPts val="0"/>
              </a:spcBef>
              <a:buClr>
                <a:srgbClr val="FFFFFF"/>
              </a:buClr>
              <a:buSzPts val="1200"/>
            </a:pPr>
            <a:endParaRPr lang="en-US" sz="1200" dirty="0">
              <a:solidFill>
                <a:schemeClr val="dk1"/>
              </a:solidFill>
              <a:latin typeface="Open Sans"/>
              <a:ea typeface="Open Sans"/>
              <a:cs typeface="Open Sans"/>
              <a:sym typeface="Open Sans"/>
            </a:endParaRPr>
          </a:p>
          <a:p>
            <a:pPr marL="0" indent="0">
              <a:lnSpc>
                <a:spcPct val="150000"/>
              </a:lnSpc>
              <a:spcBef>
                <a:spcPts val="0"/>
              </a:spcBef>
              <a:buClr>
                <a:srgbClr val="FFFFFF"/>
              </a:buClr>
              <a:buSzPts val="1200"/>
            </a:pPr>
            <a:endParaRPr lang="en-US" sz="1200" dirty="0">
              <a:solidFill>
                <a:schemeClr val="dk1"/>
              </a:solidFill>
              <a:latin typeface="Open Sans"/>
              <a:ea typeface="Open Sans"/>
              <a:cs typeface="Open Sans"/>
              <a:sym typeface="Open Sans"/>
            </a:endParaRPr>
          </a:p>
          <a:p>
            <a:pPr marL="0" indent="0">
              <a:lnSpc>
                <a:spcPct val="150000"/>
              </a:lnSpc>
              <a:spcBef>
                <a:spcPts val="0"/>
              </a:spcBef>
              <a:buClr>
                <a:srgbClr val="FFFFFF"/>
              </a:buClr>
              <a:buSzPts val="1200"/>
            </a:pPr>
            <a:endParaRPr lang="en-US" sz="1200" dirty="0">
              <a:solidFill>
                <a:schemeClr val="dk1"/>
              </a:solidFill>
              <a:latin typeface="Open Sans"/>
              <a:ea typeface="Open Sans"/>
              <a:cs typeface="Open Sans"/>
              <a:sym typeface="Open Sans"/>
            </a:endParaRPr>
          </a:p>
          <a:p>
            <a:pPr marL="0" indent="0">
              <a:lnSpc>
                <a:spcPct val="150000"/>
              </a:lnSpc>
              <a:spcBef>
                <a:spcPts val="0"/>
              </a:spcBef>
              <a:buClr>
                <a:srgbClr val="FFFFFF"/>
              </a:buClr>
              <a:buSzPts val="1200"/>
            </a:pPr>
            <a:r>
              <a:rPr lang="en-US" sz="1200" dirty="0">
                <a:solidFill>
                  <a:schemeClr val="dk1"/>
                </a:solidFill>
                <a:latin typeface="Open Sans"/>
                <a:ea typeface="Open Sans"/>
                <a:cs typeface="Open Sans"/>
                <a:sym typeface="Open Sans"/>
              </a:rPr>
              <a:t> </a:t>
            </a:r>
            <a:r>
              <a:rPr lang="en-US" sz="1200" b="0" i="0" dirty="0">
                <a:latin typeface="Arial"/>
                <a:ea typeface="Arial"/>
                <a:cs typeface="Arial"/>
                <a:sym typeface="Arial"/>
              </a:rPr>
              <a:t>        </a:t>
            </a:r>
          </a:p>
          <a:p>
            <a:pPr marL="0" lvl="0" indent="0" algn="l" rtl="0">
              <a:lnSpc>
                <a:spcPct val="150000"/>
              </a:lnSpc>
              <a:spcBef>
                <a:spcPts val="0"/>
              </a:spcBef>
              <a:spcAft>
                <a:spcPts val="0"/>
              </a:spcAft>
              <a:buClr>
                <a:srgbClr val="FFFFFF"/>
              </a:buClr>
              <a:buSzPts val="1200"/>
              <a:buNone/>
            </a:pPr>
            <a:endParaRPr sz="1200" b="0" i="0" dirty="0">
              <a:latin typeface="Arial"/>
              <a:ea typeface="Arial"/>
              <a:cs typeface="Arial"/>
              <a:sym typeface="Arial"/>
            </a:endParaRPr>
          </a:p>
        </p:txBody>
      </p:sp>
      <p:pic>
        <p:nvPicPr>
          <p:cNvPr id="209" name="Google Shape;209;p28"/>
          <p:cNvPicPr preferRelativeResize="0"/>
          <p:nvPr/>
        </p:nvPicPr>
        <p:blipFill rotWithShape="1">
          <a:blip r:embed="rId4">
            <a:alphaModFix/>
          </a:blip>
          <a:srcRect/>
          <a:stretch/>
        </p:blipFill>
        <p:spPr>
          <a:xfrm>
            <a:off x="4361226" y="675915"/>
            <a:ext cx="4097522" cy="3971655"/>
          </a:xfrm>
          <a:prstGeom prst="rect">
            <a:avLst/>
          </a:prstGeom>
          <a:noFill/>
          <a:ln>
            <a:noFill/>
          </a:ln>
        </p:spPr>
      </p:pic>
      <p:sp>
        <p:nvSpPr>
          <p:cNvPr id="9" name="TextBox 8">
            <a:extLst>
              <a:ext uri="{FF2B5EF4-FFF2-40B4-BE49-F238E27FC236}">
                <a16:creationId xmlns:a16="http://schemas.microsoft.com/office/drawing/2014/main" id="{2E38B3E7-BA58-3440-6E86-7DB51F132DDD}"/>
              </a:ext>
            </a:extLst>
          </p:cNvPr>
          <p:cNvSpPr txBox="1"/>
          <p:nvPr/>
        </p:nvSpPr>
        <p:spPr>
          <a:xfrm>
            <a:off x="445961" y="786204"/>
            <a:ext cx="4052842" cy="2000548"/>
          </a:xfrm>
          <a:prstGeom prst="rect">
            <a:avLst/>
          </a:prstGeom>
          <a:noFill/>
        </p:spPr>
        <p:txBody>
          <a:bodyPr wrap="square">
            <a:spAutoFit/>
          </a:bodyPr>
          <a:lstStyle/>
          <a:p>
            <a:pPr algn="just"/>
            <a:r>
              <a:rPr lang="en" sz="1200" b="1" dirty="0" smtClean="0">
                <a:solidFill>
                  <a:schemeClr val="dk1"/>
                </a:solidFill>
                <a:latin typeface="+mn-lt"/>
                <a:sym typeface="Arial"/>
              </a:rPr>
              <a:t>Exploratory </a:t>
            </a:r>
            <a:r>
              <a:rPr lang="en" sz="1200" b="1" dirty="0">
                <a:solidFill>
                  <a:schemeClr val="dk1"/>
                </a:solidFill>
                <a:latin typeface="+mn-lt"/>
                <a:sym typeface="Arial"/>
              </a:rPr>
              <a:t>Data Analytics </a:t>
            </a:r>
            <a:r>
              <a:rPr lang="en" sz="1000" dirty="0">
                <a:solidFill>
                  <a:schemeClr val="dk1"/>
                </a:solidFill>
                <a:latin typeface="+mn-lt"/>
                <a:sym typeface="Arial"/>
              </a:rPr>
              <a:t>to understand the different aspects of data. </a:t>
            </a:r>
            <a:r>
              <a:rPr lang="en-US" sz="1000" dirty="0">
                <a:solidFill>
                  <a:schemeClr val="dk1"/>
                </a:solidFill>
                <a:latin typeface="+mn-lt"/>
              </a:rPr>
              <a:t>It enables an in depth understanding of the dataset, define or discard hypotheses and create predictive models on a solid basis.</a:t>
            </a:r>
          </a:p>
          <a:p>
            <a:pPr algn="just"/>
            <a:endParaRPr lang="en-US" sz="1000" dirty="0">
              <a:solidFill>
                <a:schemeClr val="dk1"/>
              </a:solidFill>
              <a:latin typeface="+mn-lt"/>
            </a:endParaRPr>
          </a:p>
          <a:p>
            <a:pPr algn="just"/>
            <a:r>
              <a:rPr lang="en-US" sz="1000" dirty="0">
                <a:solidFill>
                  <a:schemeClr val="dk1"/>
                </a:solidFill>
                <a:latin typeface="+mn-lt"/>
              </a:rPr>
              <a:t>In the</a:t>
            </a:r>
            <a:r>
              <a:rPr lang="en-US" sz="1000" b="1" dirty="0">
                <a:solidFill>
                  <a:schemeClr val="dk1"/>
                </a:solidFill>
                <a:latin typeface="+mn-lt"/>
              </a:rPr>
              <a:t> </a:t>
            </a:r>
            <a:r>
              <a:rPr lang="en-US" sz="1200" b="1" dirty="0">
                <a:solidFill>
                  <a:schemeClr val="dk1"/>
                </a:solidFill>
                <a:latin typeface="+mn-lt"/>
              </a:rPr>
              <a:t>univariate</a:t>
            </a:r>
            <a:r>
              <a:rPr lang="en-US" sz="1200" dirty="0">
                <a:solidFill>
                  <a:schemeClr val="dk1"/>
                </a:solidFill>
                <a:latin typeface="+mn-lt"/>
              </a:rPr>
              <a:t>, </a:t>
            </a:r>
            <a:r>
              <a:rPr lang="en-US" sz="1000" dirty="0">
                <a:solidFill>
                  <a:schemeClr val="dk1"/>
                </a:solidFill>
                <a:latin typeface="+mn-lt"/>
              </a:rPr>
              <a:t>we will be analyzing a single attribute. But in the bivariate, will be analyzing an attribute with the target attribute.</a:t>
            </a:r>
            <a:r>
              <a:rPr lang="en" sz="1000" dirty="0">
                <a:solidFill>
                  <a:schemeClr val="dk1"/>
                </a:solidFill>
                <a:latin typeface="+mn-lt"/>
                <a:sym typeface="Arial"/>
              </a:rPr>
              <a:t>We will be performing, univariate analysis, bi-variate analysis, variable type analysis, null value analysis to interpret the data.</a:t>
            </a:r>
          </a:p>
          <a:p>
            <a:pPr algn="just"/>
            <a:endParaRPr lang="en" sz="1000" dirty="0">
              <a:solidFill>
                <a:schemeClr val="dk1"/>
              </a:solidFill>
              <a:latin typeface="+mn-lt"/>
            </a:endParaRPr>
          </a:p>
          <a:p>
            <a:pPr algn="just"/>
            <a:endParaRPr lang="en" sz="1000" dirty="0">
              <a:solidFill>
                <a:schemeClr val="dk1"/>
              </a:solidFill>
              <a:latin typeface="+mn-lt"/>
            </a:endParaRPr>
          </a:p>
          <a:p>
            <a:pPr algn="just"/>
            <a:r>
              <a:rPr lang="en-US" sz="1000" b="1" dirty="0">
                <a:solidFill>
                  <a:schemeClr val="dk1"/>
                </a:solidFill>
                <a:latin typeface="Open Sans"/>
                <a:ea typeface="Open Sans"/>
                <a:cs typeface="Open Sans"/>
                <a:sym typeface="Open Sans"/>
              </a:rPr>
              <a:t>Below are the a few of the observations:</a:t>
            </a:r>
            <a:endParaRPr lang="en-AE" sz="1000" b="1" dirty="0"/>
          </a:p>
        </p:txBody>
      </p:sp>
      <p:sp>
        <p:nvSpPr>
          <p:cNvPr id="14" name="TextBox 13">
            <a:extLst>
              <a:ext uri="{FF2B5EF4-FFF2-40B4-BE49-F238E27FC236}">
                <a16:creationId xmlns:a16="http://schemas.microsoft.com/office/drawing/2014/main" id="{992C99F6-74FA-C055-5F2B-63DDD90F7DE8}"/>
              </a:ext>
            </a:extLst>
          </p:cNvPr>
          <p:cNvSpPr txBox="1"/>
          <p:nvPr/>
        </p:nvSpPr>
        <p:spPr>
          <a:xfrm>
            <a:off x="506321" y="2886164"/>
            <a:ext cx="3740727" cy="553998"/>
          </a:xfrm>
          <a:prstGeom prst="rect">
            <a:avLst/>
          </a:prstGeom>
          <a:noFill/>
        </p:spPr>
        <p:txBody>
          <a:bodyPr wrap="square">
            <a:spAutoFit/>
          </a:bodyPr>
          <a:lstStyle/>
          <a:p>
            <a:pPr algn="just"/>
            <a:r>
              <a:rPr lang="en-US" sz="1000" b="0" i="0" dirty="0">
                <a:effectLst/>
                <a:latin typeface="-apple-system"/>
              </a:rPr>
              <a:t>The dataset has a huge imbalance in the target classes. Training a classifier on imbalanced classes can prove problems in precision and recall of the model.</a:t>
            </a:r>
            <a:endParaRPr lang="en-AE" sz="1000" dirty="0"/>
          </a:p>
        </p:txBody>
      </p:sp>
      <p:sp>
        <p:nvSpPr>
          <p:cNvPr id="2" name="Rectangle 1"/>
          <p:cNvSpPr/>
          <p:nvPr/>
        </p:nvSpPr>
        <p:spPr>
          <a:xfrm>
            <a:off x="445960" y="124665"/>
            <a:ext cx="7830532" cy="400110"/>
          </a:xfrm>
          <a:prstGeom prst="rect">
            <a:avLst/>
          </a:prstGeom>
        </p:spPr>
        <p:txBody>
          <a:bodyPr wrap="square">
            <a:spAutoFit/>
          </a:bodyPr>
          <a:lstStyle/>
          <a:p>
            <a:r>
              <a:rPr lang="en" sz="2000" b="1" dirty="0">
                <a:solidFill>
                  <a:schemeClr val="dk1"/>
                </a:solidFill>
                <a:sym typeface="Open Sans"/>
              </a:rPr>
              <a:t>Exploratory Data Analysis and Visualization </a:t>
            </a:r>
            <a:r>
              <a:rPr lang="en" dirty="0">
                <a:solidFill>
                  <a:schemeClr val="dk1"/>
                </a:solidFill>
                <a:sym typeface="Open Sans"/>
              </a:rPr>
              <a:t>(</a:t>
            </a:r>
            <a:r>
              <a:rPr lang="en-US" dirty="0">
                <a:solidFill>
                  <a:schemeClr val="tx1"/>
                </a:solidFill>
              </a:rPr>
              <a:t>Univariate and Bivariate)</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5"/>
        <p:cNvGrpSpPr/>
        <p:nvPr/>
      </p:nvGrpSpPr>
      <p:grpSpPr>
        <a:xfrm>
          <a:off x="0" y="0"/>
          <a:ext cx="0" cy="0"/>
          <a:chOff x="0" y="0"/>
          <a:chExt cx="0" cy="0"/>
        </a:xfrm>
      </p:grpSpPr>
      <p:pic>
        <p:nvPicPr>
          <p:cNvPr id="216" name="Google Shape;216;p29"/>
          <p:cNvPicPr preferRelativeResize="0"/>
          <p:nvPr/>
        </p:nvPicPr>
        <p:blipFill rotWithShape="1">
          <a:blip r:embed="rId3">
            <a:alphaModFix/>
          </a:blip>
          <a:srcRect/>
          <a:stretch/>
        </p:blipFill>
        <p:spPr>
          <a:xfrm>
            <a:off x="351128" y="96488"/>
            <a:ext cx="1709688" cy="341937"/>
          </a:xfrm>
          <a:prstGeom prst="rect">
            <a:avLst/>
          </a:prstGeom>
          <a:noFill/>
          <a:ln>
            <a:noFill/>
          </a:ln>
        </p:spPr>
      </p:pic>
      <p:grpSp>
        <p:nvGrpSpPr>
          <p:cNvPr id="217" name="Google Shape;217;p29"/>
          <p:cNvGrpSpPr/>
          <p:nvPr/>
        </p:nvGrpSpPr>
        <p:grpSpPr>
          <a:xfrm>
            <a:off x="6753274" y="130289"/>
            <a:ext cx="2039598" cy="274336"/>
            <a:chOff x="9228405" y="594424"/>
            <a:chExt cx="2841675" cy="382219"/>
          </a:xfrm>
        </p:grpSpPr>
        <p:cxnSp>
          <p:nvCxnSpPr>
            <p:cNvPr id="218" name="Google Shape;218;p29"/>
            <p:cNvCxnSpPr/>
            <p:nvPr/>
          </p:nvCxnSpPr>
          <p:spPr>
            <a:xfrm>
              <a:off x="10455884" y="594424"/>
              <a:ext cx="0" cy="382219"/>
            </a:xfrm>
            <a:prstGeom prst="straightConnector1">
              <a:avLst/>
            </a:prstGeom>
            <a:noFill/>
            <a:ln w="9525" cap="flat" cmpd="sng">
              <a:solidFill>
                <a:srgbClr val="F2F2F2"/>
              </a:solidFill>
              <a:prstDash val="solid"/>
              <a:miter lim="800000"/>
              <a:headEnd type="none" w="sm" len="sm"/>
              <a:tailEnd type="none" w="sm" len="sm"/>
            </a:ln>
          </p:spPr>
        </p:cxnSp>
        <p:pic>
          <p:nvPicPr>
            <p:cNvPr id="219" name="Google Shape;219;p29"/>
            <p:cNvPicPr preferRelativeResize="0"/>
            <p:nvPr/>
          </p:nvPicPr>
          <p:blipFill rotWithShape="1">
            <a:blip r:embed="rId4">
              <a:alphaModFix/>
            </a:blip>
            <a:srcRect/>
            <a:stretch/>
          </p:blipFill>
          <p:spPr>
            <a:xfrm>
              <a:off x="10612560" y="641156"/>
              <a:ext cx="1457520" cy="288755"/>
            </a:xfrm>
            <a:prstGeom prst="rect">
              <a:avLst/>
            </a:prstGeom>
            <a:noFill/>
            <a:ln>
              <a:noFill/>
            </a:ln>
          </p:spPr>
        </p:pic>
        <p:pic>
          <p:nvPicPr>
            <p:cNvPr id="220" name="Google Shape;220;p29"/>
            <p:cNvPicPr preferRelativeResize="0"/>
            <p:nvPr/>
          </p:nvPicPr>
          <p:blipFill rotWithShape="1">
            <a:blip r:embed="rId5">
              <a:alphaModFix/>
            </a:blip>
            <a:srcRect/>
            <a:stretch/>
          </p:blipFill>
          <p:spPr>
            <a:xfrm>
              <a:off x="9228405" y="616314"/>
              <a:ext cx="1083801" cy="338438"/>
            </a:xfrm>
            <a:prstGeom prst="rect">
              <a:avLst/>
            </a:prstGeom>
            <a:noFill/>
            <a:ln>
              <a:noFill/>
            </a:ln>
          </p:spPr>
        </p:pic>
      </p:grpSp>
      <p:pic>
        <p:nvPicPr>
          <p:cNvPr id="224" name="Google Shape;224;p29"/>
          <p:cNvPicPr preferRelativeResize="0"/>
          <p:nvPr/>
        </p:nvPicPr>
        <p:blipFill rotWithShape="1">
          <a:blip r:embed="rId6">
            <a:alphaModFix/>
          </a:blip>
          <a:srcRect/>
          <a:stretch/>
        </p:blipFill>
        <p:spPr>
          <a:xfrm>
            <a:off x="156116" y="2412311"/>
            <a:ext cx="2937999" cy="2052635"/>
          </a:xfrm>
          <a:prstGeom prst="rect">
            <a:avLst/>
          </a:prstGeom>
          <a:noFill/>
          <a:ln>
            <a:noFill/>
          </a:ln>
        </p:spPr>
      </p:pic>
      <p:pic>
        <p:nvPicPr>
          <p:cNvPr id="225" name="Google Shape;225;p29"/>
          <p:cNvPicPr preferRelativeResize="0"/>
          <p:nvPr/>
        </p:nvPicPr>
        <p:blipFill rotWithShape="1">
          <a:blip r:embed="rId7">
            <a:alphaModFix/>
          </a:blip>
          <a:srcRect/>
          <a:stretch/>
        </p:blipFill>
        <p:spPr>
          <a:xfrm>
            <a:off x="323239" y="438425"/>
            <a:ext cx="3344450" cy="1886587"/>
          </a:xfrm>
          <a:prstGeom prst="rect">
            <a:avLst/>
          </a:prstGeom>
          <a:noFill/>
          <a:ln>
            <a:noFill/>
          </a:ln>
        </p:spPr>
      </p:pic>
      <p:pic>
        <p:nvPicPr>
          <p:cNvPr id="2" name="Google Shape;238;p30">
            <a:extLst>
              <a:ext uri="{FF2B5EF4-FFF2-40B4-BE49-F238E27FC236}">
                <a16:creationId xmlns:a16="http://schemas.microsoft.com/office/drawing/2014/main" id="{A0871595-DAF5-CF5F-BF5C-BF7217E9C63C}"/>
              </a:ext>
            </a:extLst>
          </p:cNvPr>
          <p:cNvPicPr preferRelativeResize="0"/>
          <p:nvPr/>
        </p:nvPicPr>
        <p:blipFill rotWithShape="1">
          <a:blip r:embed="rId8">
            <a:alphaModFix/>
          </a:blip>
          <a:srcRect/>
          <a:stretch/>
        </p:blipFill>
        <p:spPr>
          <a:xfrm>
            <a:off x="5441059" y="2513937"/>
            <a:ext cx="3472726" cy="2147579"/>
          </a:xfrm>
          <a:prstGeom prst="rect">
            <a:avLst/>
          </a:prstGeom>
          <a:noFill/>
          <a:ln>
            <a:noFill/>
          </a:ln>
        </p:spPr>
      </p:pic>
      <p:sp>
        <p:nvSpPr>
          <p:cNvPr id="6" name="Google Shape;223;p29">
            <a:extLst>
              <a:ext uri="{FF2B5EF4-FFF2-40B4-BE49-F238E27FC236}">
                <a16:creationId xmlns:a16="http://schemas.microsoft.com/office/drawing/2014/main" id="{F0907E45-E3CE-5D1A-2B54-2A173189F161}"/>
              </a:ext>
            </a:extLst>
          </p:cNvPr>
          <p:cNvSpPr txBox="1"/>
          <p:nvPr/>
        </p:nvSpPr>
        <p:spPr>
          <a:xfrm>
            <a:off x="468575" y="-66009"/>
            <a:ext cx="8445209" cy="534912"/>
          </a:xfrm>
          <a:prstGeom prst="rect">
            <a:avLst/>
          </a:prstGeom>
          <a:noFill/>
          <a:ln>
            <a:noFill/>
          </a:ln>
        </p:spPr>
        <p:txBody>
          <a:bodyPr spcFirstLastPara="1" wrap="square" lIns="68575" tIns="34275" rIns="68575" bIns="34275" anchor="ctr" anchorCtr="0">
            <a:normAutofit fontScale="97500"/>
          </a:bodyPr>
          <a:lstStyle/>
          <a:p>
            <a:pPr marL="0" marR="0" lvl="0" indent="0" algn="l" rtl="0">
              <a:lnSpc>
                <a:spcPct val="90000"/>
              </a:lnSpc>
              <a:spcBef>
                <a:spcPts val="0"/>
              </a:spcBef>
              <a:spcAft>
                <a:spcPts val="0"/>
              </a:spcAft>
              <a:buClr>
                <a:schemeClr val="dk1"/>
              </a:buClr>
              <a:buSzPct val="100000"/>
              <a:buFont typeface="Open Sans"/>
              <a:buNone/>
            </a:pPr>
            <a:r>
              <a:rPr lang="en" sz="1500" dirty="0">
                <a:solidFill>
                  <a:schemeClr val="dk1"/>
                </a:solidFill>
                <a:latin typeface="Open Sans"/>
                <a:ea typeface="Open Sans"/>
                <a:cs typeface="Open Sans"/>
                <a:sym typeface="Open Sans"/>
              </a:rPr>
              <a:t/>
            </a:r>
            <a:br>
              <a:rPr lang="en" sz="1500" dirty="0">
                <a:solidFill>
                  <a:schemeClr val="dk1"/>
                </a:solidFill>
                <a:latin typeface="Open Sans"/>
                <a:ea typeface="Open Sans"/>
                <a:cs typeface="Open Sans"/>
                <a:sym typeface="Open Sans"/>
              </a:rPr>
            </a:br>
            <a:r>
              <a:rPr lang="en" sz="1500" u="sng" dirty="0">
                <a:solidFill>
                  <a:schemeClr val="dk1"/>
                </a:solidFill>
                <a:latin typeface="Open Sans"/>
                <a:ea typeface="Open Sans"/>
                <a:cs typeface="Open Sans"/>
                <a:sym typeface="Open Sans"/>
              </a:rPr>
              <a:t>Univariate Analysis:</a:t>
            </a:r>
            <a:endParaRPr sz="1100" dirty="0"/>
          </a:p>
        </p:txBody>
      </p:sp>
      <p:sp>
        <p:nvSpPr>
          <p:cNvPr id="9" name="TextBox 8">
            <a:extLst>
              <a:ext uri="{FF2B5EF4-FFF2-40B4-BE49-F238E27FC236}">
                <a16:creationId xmlns:a16="http://schemas.microsoft.com/office/drawing/2014/main" id="{840063CC-E781-CBE5-1C97-84BA0769D8EF}"/>
              </a:ext>
            </a:extLst>
          </p:cNvPr>
          <p:cNvSpPr txBox="1"/>
          <p:nvPr/>
        </p:nvSpPr>
        <p:spPr>
          <a:xfrm>
            <a:off x="3640753" y="566488"/>
            <a:ext cx="1050426" cy="1631216"/>
          </a:xfrm>
          <a:prstGeom prst="rect">
            <a:avLst/>
          </a:prstGeom>
          <a:noFill/>
        </p:spPr>
        <p:txBody>
          <a:bodyPr wrap="square">
            <a:spAutoFit/>
          </a:bodyPr>
          <a:lstStyle/>
          <a:p>
            <a:pPr algn="just"/>
            <a:r>
              <a:rPr lang="en-US" sz="1000" b="0" i="0" dirty="0">
                <a:effectLst/>
                <a:latin typeface="-apple-system"/>
              </a:rPr>
              <a:t>Age of the employees is between 24 to 40 years</a:t>
            </a:r>
            <a:r>
              <a:rPr lang="en-US" sz="1000" b="0" i="0" dirty="0" smtClean="0">
                <a:effectLst/>
                <a:latin typeface="-apple-system"/>
              </a:rPr>
              <a:t>. Age class follows normal distribution. Maximum employees are of the age 31. </a:t>
            </a:r>
            <a:endParaRPr lang="en-AE" sz="1000" dirty="0"/>
          </a:p>
        </p:txBody>
      </p:sp>
      <p:sp>
        <p:nvSpPr>
          <p:cNvPr id="13" name="TextBox 12">
            <a:extLst>
              <a:ext uri="{FF2B5EF4-FFF2-40B4-BE49-F238E27FC236}">
                <a16:creationId xmlns:a16="http://schemas.microsoft.com/office/drawing/2014/main" id="{30F5C6A0-BF56-0A50-DACD-295D65ECF20F}"/>
              </a:ext>
            </a:extLst>
          </p:cNvPr>
          <p:cNvSpPr txBox="1"/>
          <p:nvPr/>
        </p:nvSpPr>
        <p:spPr>
          <a:xfrm>
            <a:off x="4557099" y="2529333"/>
            <a:ext cx="944628" cy="1631216"/>
          </a:xfrm>
          <a:prstGeom prst="rect">
            <a:avLst/>
          </a:prstGeom>
          <a:noFill/>
        </p:spPr>
        <p:txBody>
          <a:bodyPr wrap="square">
            <a:spAutoFit/>
          </a:bodyPr>
          <a:lstStyle/>
          <a:p>
            <a:pPr algn="just"/>
            <a:r>
              <a:rPr lang="en-US" sz="1000" b="0" i="0" dirty="0">
                <a:effectLst/>
                <a:latin typeface="-apple-system"/>
              </a:rPr>
              <a:t>Analyzing the </a:t>
            </a:r>
            <a:r>
              <a:rPr lang="en-US" sz="1000" b="0" i="1" dirty="0">
                <a:effectLst/>
                <a:latin typeface="-apple-system"/>
              </a:rPr>
              <a:t>Department</a:t>
            </a:r>
            <a:r>
              <a:rPr lang="en-US" sz="1000" b="0" i="0" dirty="0">
                <a:effectLst/>
                <a:latin typeface="-apple-system"/>
              </a:rPr>
              <a:t> column based on the above        ,there are 9 unique departments in the company.</a:t>
            </a:r>
            <a:endParaRPr lang="en-AE" sz="1000" dirty="0"/>
          </a:p>
        </p:txBody>
      </p:sp>
      <p:sp>
        <p:nvSpPr>
          <p:cNvPr id="17" name="TextBox 16">
            <a:extLst>
              <a:ext uri="{FF2B5EF4-FFF2-40B4-BE49-F238E27FC236}">
                <a16:creationId xmlns:a16="http://schemas.microsoft.com/office/drawing/2014/main" id="{A3F3D824-E238-87D9-613A-5EEC0F119FAF}"/>
              </a:ext>
            </a:extLst>
          </p:cNvPr>
          <p:cNvSpPr txBox="1"/>
          <p:nvPr/>
        </p:nvSpPr>
        <p:spPr>
          <a:xfrm>
            <a:off x="3060808" y="2412311"/>
            <a:ext cx="1496291" cy="1938992"/>
          </a:xfrm>
          <a:prstGeom prst="rect">
            <a:avLst/>
          </a:prstGeom>
          <a:noFill/>
        </p:spPr>
        <p:txBody>
          <a:bodyPr wrap="square">
            <a:spAutoFit/>
          </a:bodyPr>
          <a:lstStyle/>
          <a:p>
            <a:pPr algn="just"/>
            <a:r>
              <a:rPr lang="en-US" sz="1000" b="0" i="0" dirty="0">
                <a:effectLst/>
                <a:latin typeface="-apple-system"/>
              </a:rPr>
              <a:t>The columns </a:t>
            </a:r>
            <a:r>
              <a:rPr lang="en-US" sz="1000" i="1" dirty="0" err="1">
                <a:latin typeface="-apple-system"/>
              </a:rPr>
              <a:t>total_count</a:t>
            </a:r>
            <a:r>
              <a:rPr lang="en-US" sz="1000" i="1" dirty="0">
                <a:latin typeface="-apple-system"/>
              </a:rPr>
              <a:t> </a:t>
            </a:r>
            <a:r>
              <a:rPr lang="en-US" sz="1000" b="0" i="0" dirty="0">
                <a:effectLst/>
                <a:latin typeface="-apple-system"/>
              </a:rPr>
              <a:t> and </a:t>
            </a:r>
            <a:r>
              <a:rPr lang="en-US" sz="1000" b="0" i="1" dirty="0" err="1">
                <a:effectLst/>
                <a:latin typeface="-apple-system"/>
              </a:rPr>
              <a:t>avg_training_score</a:t>
            </a:r>
            <a:r>
              <a:rPr lang="en-US" sz="1000" b="0" i="0" dirty="0">
                <a:effectLst/>
                <a:latin typeface="-apple-system"/>
              </a:rPr>
              <a:t> specify the number of company organized workshops and trainings has the employee attended and the average training score the employee received for the said trainings.</a:t>
            </a:r>
            <a:endParaRPr lang="en-AE" sz="1000" dirty="0"/>
          </a:p>
        </p:txBody>
      </p:sp>
      <p:pic>
        <p:nvPicPr>
          <p:cNvPr id="14" name="Google Shape;211;p28"/>
          <p:cNvPicPr preferRelativeResize="0"/>
          <p:nvPr/>
        </p:nvPicPr>
        <p:blipFill rotWithShape="1">
          <a:blip r:embed="rId9">
            <a:alphaModFix/>
          </a:blip>
          <a:srcRect/>
          <a:stretch/>
        </p:blipFill>
        <p:spPr>
          <a:xfrm>
            <a:off x="4651079" y="36663"/>
            <a:ext cx="3222702" cy="2463252"/>
          </a:xfrm>
          <a:prstGeom prst="rect">
            <a:avLst/>
          </a:prstGeom>
          <a:noFill/>
          <a:ln>
            <a:noFill/>
          </a:ln>
        </p:spPr>
      </p:pic>
      <p:sp>
        <p:nvSpPr>
          <p:cNvPr id="15" name="TextBox 14">
            <a:extLst>
              <a:ext uri="{FF2B5EF4-FFF2-40B4-BE49-F238E27FC236}">
                <a16:creationId xmlns:a16="http://schemas.microsoft.com/office/drawing/2014/main" id="{FEFF03F8-666C-80F1-09A2-62393795DC1A}"/>
              </a:ext>
            </a:extLst>
          </p:cNvPr>
          <p:cNvSpPr txBox="1"/>
          <p:nvPr/>
        </p:nvSpPr>
        <p:spPr>
          <a:xfrm>
            <a:off x="7858104" y="163831"/>
            <a:ext cx="950446" cy="1323439"/>
          </a:xfrm>
          <a:prstGeom prst="rect">
            <a:avLst/>
          </a:prstGeom>
          <a:noFill/>
        </p:spPr>
        <p:txBody>
          <a:bodyPr wrap="square">
            <a:spAutoFit/>
          </a:bodyPr>
          <a:lstStyle/>
          <a:p>
            <a:r>
              <a:rPr lang="en-US" sz="1000" b="0" i="0" dirty="0">
                <a:effectLst/>
                <a:latin typeface="-apple-system"/>
              </a:rPr>
              <a:t>Around 70% employees have bachelor's degree and 30% have master's degree.</a:t>
            </a:r>
            <a:endParaRPr lang="en-AE" sz="1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2"/>
        <p:cNvGrpSpPr/>
        <p:nvPr/>
      </p:nvGrpSpPr>
      <p:grpSpPr>
        <a:xfrm>
          <a:off x="0" y="0"/>
          <a:ext cx="0" cy="0"/>
          <a:chOff x="0" y="0"/>
          <a:chExt cx="0" cy="0"/>
        </a:xfrm>
      </p:grpSpPr>
      <p:pic>
        <p:nvPicPr>
          <p:cNvPr id="243" name="Google Shape;243;p31"/>
          <p:cNvPicPr preferRelativeResize="0"/>
          <p:nvPr/>
        </p:nvPicPr>
        <p:blipFill rotWithShape="1">
          <a:blip r:embed="rId3">
            <a:alphaModFix/>
          </a:blip>
          <a:srcRect/>
          <a:stretch/>
        </p:blipFill>
        <p:spPr>
          <a:xfrm>
            <a:off x="351128" y="96488"/>
            <a:ext cx="1709688" cy="341937"/>
          </a:xfrm>
          <a:prstGeom prst="rect">
            <a:avLst/>
          </a:prstGeom>
          <a:noFill/>
          <a:ln>
            <a:noFill/>
          </a:ln>
        </p:spPr>
      </p:pic>
      <p:grpSp>
        <p:nvGrpSpPr>
          <p:cNvPr id="244" name="Google Shape;244;p31"/>
          <p:cNvGrpSpPr/>
          <p:nvPr/>
        </p:nvGrpSpPr>
        <p:grpSpPr>
          <a:xfrm>
            <a:off x="6753274" y="130289"/>
            <a:ext cx="2039598" cy="274336"/>
            <a:chOff x="9228405" y="594424"/>
            <a:chExt cx="2841675" cy="382219"/>
          </a:xfrm>
        </p:grpSpPr>
        <p:cxnSp>
          <p:nvCxnSpPr>
            <p:cNvPr id="245" name="Google Shape;245;p31"/>
            <p:cNvCxnSpPr/>
            <p:nvPr/>
          </p:nvCxnSpPr>
          <p:spPr>
            <a:xfrm>
              <a:off x="10455884" y="594424"/>
              <a:ext cx="0" cy="382219"/>
            </a:xfrm>
            <a:prstGeom prst="straightConnector1">
              <a:avLst/>
            </a:prstGeom>
            <a:noFill/>
            <a:ln w="9525" cap="flat" cmpd="sng">
              <a:solidFill>
                <a:srgbClr val="F2F2F2"/>
              </a:solidFill>
              <a:prstDash val="solid"/>
              <a:miter lim="800000"/>
              <a:headEnd type="none" w="sm" len="sm"/>
              <a:tailEnd type="none" w="sm" len="sm"/>
            </a:ln>
          </p:spPr>
        </p:cxnSp>
        <p:pic>
          <p:nvPicPr>
            <p:cNvPr id="246" name="Google Shape;246;p31"/>
            <p:cNvPicPr preferRelativeResize="0"/>
            <p:nvPr/>
          </p:nvPicPr>
          <p:blipFill rotWithShape="1">
            <a:blip r:embed="rId4">
              <a:alphaModFix/>
            </a:blip>
            <a:srcRect/>
            <a:stretch/>
          </p:blipFill>
          <p:spPr>
            <a:xfrm>
              <a:off x="10612560" y="641156"/>
              <a:ext cx="1457520" cy="288755"/>
            </a:xfrm>
            <a:prstGeom prst="rect">
              <a:avLst/>
            </a:prstGeom>
            <a:noFill/>
            <a:ln>
              <a:noFill/>
            </a:ln>
          </p:spPr>
        </p:pic>
        <p:pic>
          <p:nvPicPr>
            <p:cNvPr id="247" name="Google Shape;247;p31"/>
            <p:cNvPicPr preferRelativeResize="0"/>
            <p:nvPr/>
          </p:nvPicPr>
          <p:blipFill rotWithShape="1">
            <a:blip r:embed="rId5">
              <a:alphaModFix/>
            </a:blip>
            <a:srcRect/>
            <a:stretch/>
          </p:blipFill>
          <p:spPr>
            <a:xfrm>
              <a:off x="9228405" y="616314"/>
              <a:ext cx="1083801" cy="338438"/>
            </a:xfrm>
            <a:prstGeom prst="rect">
              <a:avLst/>
            </a:prstGeom>
            <a:noFill/>
            <a:ln>
              <a:noFill/>
            </a:ln>
          </p:spPr>
        </p:pic>
      </p:grpSp>
      <p:sp>
        <p:nvSpPr>
          <p:cNvPr id="249" name="Google Shape;249;p31"/>
          <p:cNvSpPr txBox="1">
            <a:spLocks noGrp="1"/>
          </p:cNvSpPr>
          <p:nvPr>
            <p:ph type="body" idx="2"/>
          </p:nvPr>
        </p:nvSpPr>
        <p:spPr>
          <a:xfrm>
            <a:off x="347663" y="1336851"/>
            <a:ext cx="7291274" cy="2960906"/>
          </a:xfrm>
          <a:prstGeom prst="rect">
            <a:avLst/>
          </a:prstGeom>
          <a:noFill/>
          <a:ln>
            <a:noFill/>
          </a:ln>
        </p:spPr>
        <p:txBody>
          <a:bodyPr spcFirstLastPara="1" wrap="square" lIns="68575" tIns="34275" rIns="68575" bIns="34275" anchor="t" anchorCtr="0">
            <a:normAutofit/>
          </a:bodyPr>
          <a:lstStyle/>
          <a:p>
            <a:pPr marL="0" lvl="0" indent="0" algn="l" rtl="0">
              <a:lnSpc>
                <a:spcPct val="150000"/>
              </a:lnSpc>
              <a:spcBef>
                <a:spcPts val="0"/>
              </a:spcBef>
              <a:spcAft>
                <a:spcPts val="0"/>
              </a:spcAft>
              <a:buClr>
                <a:srgbClr val="FFFFFF"/>
              </a:buClr>
              <a:buSzPts val="1200"/>
              <a:buNone/>
            </a:pPr>
            <a:r>
              <a:rPr lang="en" sz="1200" b="0" i="0" u="none" strike="noStrike" cap="none">
                <a:solidFill>
                  <a:srgbClr val="FFFFFF"/>
                </a:solidFill>
                <a:latin typeface="Open Sans"/>
                <a:ea typeface="Open Sans"/>
                <a:cs typeface="Open Sans"/>
                <a:sym typeface="Open Sans"/>
              </a:rPr>
              <a:t>Exploratory Data Analysis</a:t>
            </a:r>
            <a:endParaRPr/>
          </a:p>
          <a:p>
            <a:pPr marL="0" lvl="0" indent="0" algn="l" rtl="0">
              <a:lnSpc>
                <a:spcPct val="150000"/>
              </a:lnSpc>
              <a:spcBef>
                <a:spcPts val="800"/>
              </a:spcBef>
              <a:spcAft>
                <a:spcPts val="0"/>
              </a:spcAft>
              <a:buClr>
                <a:srgbClr val="262626"/>
              </a:buClr>
              <a:buSzPts val="1200"/>
              <a:buNone/>
            </a:pPr>
            <a:endParaRPr sz="1200" b="0" i="0">
              <a:latin typeface="Arial"/>
              <a:ea typeface="Arial"/>
              <a:cs typeface="Arial"/>
              <a:sym typeface="Arial"/>
            </a:endParaRPr>
          </a:p>
        </p:txBody>
      </p:sp>
      <p:pic>
        <p:nvPicPr>
          <p:cNvPr id="251" name="Google Shape;251;p31"/>
          <p:cNvPicPr preferRelativeResize="0"/>
          <p:nvPr/>
        </p:nvPicPr>
        <p:blipFill rotWithShape="1">
          <a:blip r:embed="rId6">
            <a:alphaModFix/>
          </a:blip>
          <a:srcRect/>
          <a:stretch/>
        </p:blipFill>
        <p:spPr>
          <a:xfrm>
            <a:off x="264536" y="572366"/>
            <a:ext cx="3852826" cy="3389063"/>
          </a:xfrm>
          <a:prstGeom prst="rect">
            <a:avLst/>
          </a:prstGeom>
          <a:noFill/>
          <a:ln>
            <a:noFill/>
          </a:ln>
        </p:spPr>
      </p:pic>
      <p:pic>
        <p:nvPicPr>
          <p:cNvPr id="3" name="Google Shape;265;p32">
            <a:extLst>
              <a:ext uri="{FF2B5EF4-FFF2-40B4-BE49-F238E27FC236}">
                <a16:creationId xmlns:a16="http://schemas.microsoft.com/office/drawing/2014/main" id="{A3452B1F-CE8A-9ACD-CF40-B359425E459E}"/>
              </a:ext>
            </a:extLst>
          </p:cNvPr>
          <p:cNvPicPr preferRelativeResize="0"/>
          <p:nvPr/>
        </p:nvPicPr>
        <p:blipFill rotWithShape="1">
          <a:blip r:embed="rId7">
            <a:alphaModFix/>
          </a:blip>
          <a:srcRect/>
          <a:stretch/>
        </p:blipFill>
        <p:spPr>
          <a:xfrm>
            <a:off x="4132476" y="605909"/>
            <a:ext cx="4255822" cy="3355519"/>
          </a:xfrm>
          <a:prstGeom prst="rect">
            <a:avLst/>
          </a:prstGeom>
          <a:noFill/>
          <a:ln>
            <a:noFill/>
          </a:ln>
        </p:spPr>
      </p:pic>
      <p:sp>
        <p:nvSpPr>
          <p:cNvPr id="6" name="Google Shape;250;p31">
            <a:extLst>
              <a:ext uri="{FF2B5EF4-FFF2-40B4-BE49-F238E27FC236}">
                <a16:creationId xmlns:a16="http://schemas.microsoft.com/office/drawing/2014/main" id="{C30BAE02-81EC-87B4-8F0F-1BF96D4368A8}"/>
              </a:ext>
            </a:extLst>
          </p:cNvPr>
          <p:cNvSpPr txBox="1"/>
          <p:nvPr/>
        </p:nvSpPr>
        <p:spPr>
          <a:xfrm>
            <a:off x="507376" y="-37453"/>
            <a:ext cx="8445209" cy="534912"/>
          </a:xfrm>
          <a:prstGeom prst="rect">
            <a:avLst/>
          </a:prstGeom>
          <a:noFill/>
          <a:ln>
            <a:noFill/>
          </a:ln>
        </p:spPr>
        <p:txBody>
          <a:bodyPr spcFirstLastPara="1" wrap="square" lIns="68575" tIns="34275" rIns="68575" bIns="34275" anchor="ctr" anchorCtr="0">
            <a:normAutofit fontScale="97500"/>
          </a:bodyPr>
          <a:lstStyle/>
          <a:p>
            <a:pPr marL="0" marR="0" lvl="0" indent="0" algn="l" rtl="0">
              <a:lnSpc>
                <a:spcPct val="90000"/>
              </a:lnSpc>
              <a:spcBef>
                <a:spcPts val="0"/>
              </a:spcBef>
              <a:spcAft>
                <a:spcPts val="0"/>
              </a:spcAft>
              <a:buClr>
                <a:schemeClr val="dk1"/>
              </a:buClr>
              <a:buSzPct val="100000"/>
              <a:buFont typeface="Open Sans"/>
              <a:buNone/>
            </a:pPr>
            <a:r>
              <a:rPr lang="en" sz="1500" dirty="0">
                <a:solidFill>
                  <a:schemeClr val="dk1"/>
                </a:solidFill>
                <a:latin typeface="Open Sans"/>
                <a:ea typeface="Open Sans"/>
                <a:cs typeface="Open Sans"/>
                <a:sym typeface="Open Sans"/>
              </a:rPr>
              <a:t/>
            </a:r>
            <a:br>
              <a:rPr lang="en" sz="1500" dirty="0">
                <a:solidFill>
                  <a:schemeClr val="dk1"/>
                </a:solidFill>
                <a:latin typeface="Open Sans"/>
                <a:ea typeface="Open Sans"/>
                <a:cs typeface="Open Sans"/>
                <a:sym typeface="Open Sans"/>
              </a:rPr>
            </a:br>
            <a:r>
              <a:rPr lang="en" sz="1500" u="sng" dirty="0">
                <a:solidFill>
                  <a:schemeClr val="dk1"/>
                </a:solidFill>
                <a:latin typeface="Open Sans"/>
                <a:ea typeface="Open Sans"/>
                <a:cs typeface="Open Sans"/>
                <a:sym typeface="Open Sans"/>
              </a:rPr>
              <a:t>Bivariate Analysis:</a:t>
            </a:r>
            <a:endParaRPr sz="1100" dirty="0"/>
          </a:p>
        </p:txBody>
      </p:sp>
      <p:sp>
        <p:nvSpPr>
          <p:cNvPr id="9" name="TextBox 8">
            <a:extLst>
              <a:ext uri="{FF2B5EF4-FFF2-40B4-BE49-F238E27FC236}">
                <a16:creationId xmlns:a16="http://schemas.microsoft.com/office/drawing/2014/main" id="{73FFAE85-5222-1782-0913-8E3F62B5D627}"/>
              </a:ext>
            </a:extLst>
          </p:cNvPr>
          <p:cNvSpPr txBox="1"/>
          <p:nvPr/>
        </p:nvSpPr>
        <p:spPr>
          <a:xfrm>
            <a:off x="565755" y="3928614"/>
            <a:ext cx="3809762" cy="215444"/>
          </a:xfrm>
          <a:prstGeom prst="rect">
            <a:avLst/>
          </a:prstGeom>
          <a:noFill/>
        </p:spPr>
        <p:txBody>
          <a:bodyPr wrap="square">
            <a:spAutoFit/>
          </a:bodyPr>
          <a:lstStyle/>
          <a:p>
            <a:r>
              <a:rPr lang="en-US" sz="800" b="0" i="0" dirty="0">
                <a:effectLst/>
                <a:latin typeface="-apple-system"/>
              </a:rPr>
              <a:t>It seems there is no such bias in giving promotion.</a:t>
            </a:r>
            <a:endParaRPr lang="en-AE" sz="800" dirty="0"/>
          </a:p>
        </p:txBody>
      </p:sp>
      <p:sp>
        <p:nvSpPr>
          <p:cNvPr id="12" name="TextBox 11">
            <a:extLst>
              <a:ext uri="{FF2B5EF4-FFF2-40B4-BE49-F238E27FC236}">
                <a16:creationId xmlns:a16="http://schemas.microsoft.com/office/drawing/2014/main" id="{5C006216-D46B-4EE5-30C0-9E8671E2477D}"/>
              </a:ext>
            </a:extLst>
          </p:cNvPr>
          <p:cNvSpPr txBox="1"/>
          <p:nvPr/>
        </p:nvSpPr>
        <p:spPr>
          <a:xfrm>
            <a:off x="4386244" y="3863685"/>
            <a:ext cx="4002054" cy="338554"/>
          </a:xfrm>
          <a:prstGeom prst="rect">
            <a:avLst/>
          </a:prstGeom>
          <a:noFill/>
        </p:spPr>
        <p:txBody>
          <a:bodyPr wrap="square">
            <a:spAutoFit/>
          </a:bodyPr>
          <a:lstStyle/>
          <a:p>
            <a:pPr algn="just"/>
            <a:r>
              <a:rPr lang="en-US" sz="800" b="0" i="0" dirty="0">
                <a:effectLst/>
                <a:latin typeface="-apple-system"/>
              </a:rPr>
              <a:t>There is </a:t>
            </a:r>
            <a:r>
              <a:rPr lang="en-US" sz="800" dirty="0" smtClean="0">
                <a:latin typeface="-apple-system"/>
              </a:rPr>
              <a:t>medium</a:t>
            </a:r>
            <a:r>
              <a:rPr lang="en-US" sz="800" b="0" i="0" dirty="0" smtClean="0">
                <a:effectLst/>
                <a:latin typeface="-apple-system"/>
              </a:rPr>
              <a:t> </a:t>
            </a:r>
            <a:r>
              <a:rPr lang="en-US" sz="800" b="0" i="0" dirty="0">
                <a:effectLst/>
                <a:latin typeface="-apple-system"/>
              </a:rPr>
              <a:t>correlation </a:t>
            </a:r>
            <a:r>
              <a:rPr lang="en-US" sz="800" dirty="0">
                <a:latin typeface="-apple-system"/>
              </a:rPr>
              <a:t>between age and Length of service, we can drop age </a:t>
            </a:r>
            <a:r>
              <a:rPr lang="en-US" sz="800" dirty="0" smtClean="0">
                <a:latin typeface="-apple-system"/>
              </a:rPr>
              <a:t>column</a:t>
            </a:r>
            <a:r>
              <a:rPr lang="en-US" sz="800" dirty="0">
                <a:latin typeface="-apple-system"/>
              </a:rPr>
              <a:t> </a:t>
            </a:r>
            <a:r>
              <a:rPr lang="en-US" sz="800" dirty="0" smtClean="0">
                <a:latin typeface="-apple-system"/>
              </a:rPr>
              <a:t>as it seems less significant.</a:t>
            </a:r>
            <a:endParaRPr lang="en-AE" sz="800" dirty="0">
              <a:latin typeface="-apple-system"/>
            </a:endParaRPr>
          </a:p>
        </p:txBody>
      </p:sp>
      <p:sp>
        <p:nvSpPr>
          <p:cNvPr id="2" name="TextBox 1"/>
          <p:cNvSpPr txBox="1"/>
          <p:nvPr/>
        </p:nvSpPr>
        <p:spPr>
          <a:xfrm>
            <a:off x="6076642" y="467409"/>
            <a:ext cx="1821243" cy="276999"/>
          </a:xfrm>
          <a:prstGeom prst="rect">
            <a:avLst/>
          </a:prstGeom>
          <a:noFill/>
        </p:spPr>
        <p:txBody>
          <a:bodyPr wrap="square" rtlCol="0">
            <a:spAutoFit/>
          </a:bodyPr>
          <a:lstStyle/>
          <a:p>
            <a:r>
              <a:rPr lang="en-IN" sz="1200" dirty="0" smtClean="0"/>
              <a:t>Heat Map</a:t>
            </a:r>
            <a:endParaRPr lang="en-IN"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8803" y="94531"/>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sym typeface="Arial"/>
              </a:rPr>
              <a:t>Missing Value </a:t>
            </a:r>
            <a:r>
              <a:rPr lang="en-IN" sz="2000" b="1" dirty="0" smtClean="0">
                <a:solidFill>
                  <a:schemeClr val="dk1"/>
                </a:solidFill>
                <a:latin typeface="Bahnschrift SemiBold" panose="020B0502040204020203" pitchFamily="34" charset="0"/>
                <a:ea typeface="Arial"/>
                <a:cs typeface="Arial"/>
                <a:sym typeface="Arial"/>
              </a:rPr>
              <a:t>Treatment and Detection &amp; Treatment of Outlier</a:t>
            </a:r>
            <a:endParaRPr lang="en-IN" sz="2000" b="1" dirty="0">
              <a:solidFill>
                <a:schemeClr val="dk1"/>
              </a:solidFill>
              <a:latin typeface="Bahnschrift SemiBold" panose="020B0502040204020203" pitchFamily="34" charset="0"/>
              <a:ea typeface="Arial"/>
              <a:cs typeface="Arial"/>
              <a:sym typeface="Arial"/>
            </a:endParaRPr>
          </a:p>
        </p:txBody>
      </p:sp>
      <p:pic>
        <p:nvPicPr>
          <p:cNvPr id="5" name="Picture 4"/>
          <p:cNvPicPr>
            <a:picLocks noChangeAspect="1"/>
          </p:cNvPicPr>
          <p:nvPr/>
        </p:nvPicPr>
        <p:blipFill>
          <a:blip r:embed="rId2"/>
          <a:stretch>
            <a:fillRect/>
          </a:stretch>
        </p:blipFill>
        <p:spPr>
          <a:xfrm>
            <a:off x="427497" y="893939"/>
            <a:ext cx="2456585" cy="2839231"/>
          </a:xfrm>
          <a:prstGeom prst="rect">
            <a:avLst/>
          </a:prstGeom>
        </p:spPr>
      </p:pic>
      <p:sp>
        <p:nvSpPr>
          <p:cNvPr id="6" name="TextBox 5"/>
          <p:cNvSpPr txBox="1"/>
          <p:nvPr/>
        </p:nvSpPr>
        <p:spPr>
          <a:xfrm>
            <a:off x="321891" y="3733170"/>
            <a:ext cx="2562191" cy="1015663"/>
          </a:xfrm>
          <a:prstGeom prst="rect">
            <a:avLst/>
          </a:prstGeom>
          <a:noFill/>
        </p:spPr>
        <p:txBody>
          <a:bodyPr wrap="square" rtlCol="0">
            <a:spAutoFit/>
          </a:bodyPr>
          <a:lstStyle/>
          <a:p>
            <a:pPr marL="342900" indent="-342900">
              <a:buAutoNum type="arabicPeriod"/>
            </a:pPr>
            <a:r>
              <a:rPr lang="en-IN" sz="1000" dirty="0" smtClean="0"/>
              <a:t>Previous year rating and average training score columns missing values are replaced with mean of the column.</a:t>
            </a:r>
          </a:p>
          <a:p>
            <a:pPr marL="342900" indent="-342900">
              <a:buAutoNum type="arabicPeriod"/>
            </a:pPr>
            <a:r>
              <a:rPr lang="en-IN" sz="1000" dirty="0" smtClean="0"/>
              <a:t>The missing values of a categorical feature education is kept as NA.</a:t>
            </a:r>
            <a:endParaRPr lang="en-IN" sz="1000" dirty="0"/>
          </a:p>
        </p:txBody>
      </p:sp>
      <p:sp>
        <p:nvSpPr>
          <p:cNvPr id="2" name="Rectangle 1"/>
          <p:cNvSpPr/>
          <p:nvPr/>
        </p:nvSpPr>
        <p:spPr>
          <a:xfrm>
            <a:off x="427497" y="607803"/>
            <a:ext cx="2108269" cy="307777"/>
          </a:xfrm>
          <a:prstGeom prst="rect">
            <a:avLst/>
          </a:prstGeom>
        </p:spPr>
        <p:txBody>
          <a:bodyPr wrap="none">
            <a:spAutoFit/>
          </a:bodyPr>
          <a:lstStyle/>
          <a:p>
            <a:r>
              <a:rPr lang="en-IN" b="1" dirty="0">
                <a:solidFill>
                  <a:schemeClr val="dk1"/>
                </a:solidFill>
                <a:latin typeface="Bahnschrift SemiBold" panose="020B0502040204020203" pitchFamily="34" charset="0"/>
              </a:rPr>
              <a:t>Missing </a:t>
            </a:r>
            <a:r>
              <a:rPr lang="en-IN" b="1" dirty="0" smtClean="0">
                <a:solidFill>
                  <a:schemeClr val="dk1"/>
                </a:solidFill>
                <a:latin typeface="Bahnschrift SemiBold" panose="020B0502040204020203" pitchFamily="34" charset="0"/>
              </a:rPr>
              <a:t>Values Feature </a:t>
            </a:r>
            <a:endParaRPr lang="en-IN" dirty="0"/>
          </a:p>
        </p:txBody>
      </p:sp>
      <p:sp>
        <p:nvSpPr>
          <p:cNvPr id="3" name="Rectangle 2"/>
          <p:cNvSpPr/>
          <p:nvPr/>
        </p:nvSpPr>
        <p:spPr>
          <a:xfrm>
            <a:off x="3227033" y="607707"/>
            <a:ext cx="861133" cy="286232"/>
          </a:xfrm>
          <a:prstGeom prst="rect">
            <a:avLst/>
          </a:prstGeom>
        </p:spPr>
        <p:txBody>
          <a:bodyPr wrap="none">
            <a:spAutoFit/>
          </a:bodyPr>
          <a:lstStyle/>
          <a:p>
            <a:pPr lvl="0">
              <a:lnSpc>
                <a:spcPct val="90000"/>
              </a:lnSpc>
              <a:buSzPct val="100000"/>
            </a:pPr>
            <a:r>
              <a:rPr lang="en-US" b="1" dirty="0">
                <a:solidFill>
                  <a:schemeClr val="dk1"/>
                </a:solidFill>
                <a:sym typeface="Content"/>
              </a:rPr>
              <a:t>Outliers</a:t>
            </a:r>
          </a:p>
        </p:txBody>
      </p:sp>
      <p:pic>
        <p:nvPicPr>
          <p:cNvPr id="8" name="Picture 7"/>
          <p:cNvPicPr>
            <a:picLocks noChangeAspect="1"/>
          </p:cNvPicPr>
          <p:nvPr/>
        </p:nvPicPr>
        <p:blipFill>
          <a:blip r:embed="rId3"/>
          <a:stretch>
            <a:fillRect/>
          </a:stretch>
        </p:blipFill>
        <p:spPr>
          <a:xfrm>
            <a:off x="3117250" y="893938"/>
            <a:ext cx="5504393" cy="2627635"/>
          </a:xfrm>
          <a:prstGeom prst="rect">
            <a:avLst/>
          </a:prstGeom>
        </p:spPr>
      </p:pic>
      <p:sp>
        <p:nvSpPr>
          <p:cNvPr id="9" name="TextBox 8"/>
          <p:cNvSpPr txBox="1"/>
          <p:nvPr/>
        </p:nvSpPr>
        <p:spPr>
          <a:xfrm>
            <a:off x="3174134" y="3539847"/>
            <a:ext cx="5685265" cy="246221"/>
          </a:xfrm>
          <a:prstGeom prst="rect">
            <a:avLst/>
          </a:prstGeom>
          <a:noFill/>
        </p:spPr>
        <p:txBody>
          <a:bodyPr wrap="square" rtlCol="0">
            <a:spAutoFit/>
          </a:bodyPr>
          <a:lstStyle/>
          <a:p>
            <a:r>
              <a:rPr lang="en-US" sz="1000" dirty="0"/>
              <a:t>As the no. of trainings has outliers, dropping all the values above </a:t>
            </a:r>
            <a:r>
              <a:rPr lang="en-US" sz="1000" dirty="0" smtClean="0"/>
              <a:t>5.</a:t>
            </a:r>
            <a:endParaRPr lang="en-IN" sz="1000" dirty="0"/>
          </a:p>
        </p:txBody>
      </p:sp>
    </p:spTree>
    <p:extLst>
      <p:ext uri="{BB962C8B-B14F-4D97-AF65-F5344CB8AC3E}">
        <p14:creationId xmlns:p14="http://schemas.microsoft.com/office/powerpoint/2010/main" val="1985363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3461" y="64303"/>
            <a:ext cx="8445209" cy="534912"/>
          </a:xfrm>
        </p:spPr>
        <p:txBody>
          <a:bodyPr>
            <a:normAutofit/>
          </a:bodyPr>
          <a:lstStyle/>
          <a:p>
            <a:r>
              <a:rPr lang="en-IN" sz="2000" b="1" dirty="0">
                <a:solidFill>
                  <a:schemeClr val="dk1"/>
                </a:solidFill>
                <a:latin typeface="Bahnschrift SemiBold" panose="020B0502040204020203" pitchFamily="34" charset="0"/>
                <a:ea typeface="Arial"/>
                <a:cs typeface="Arial"/>
              </a:rPr>
              <a:t>One Hot </a:t>
            </a:r>
            <a:r>
              <a:rPr lang="en-IN" sz="2000" b="1" dirty="0">
                <a:solidFill>
                  <a:schemeClr val="dk1"/>
                </a:solidFill>
                <a:latin typeface="Bahnschrift SemiBold" panose="020B0502040204020203" pitchFamily="34" charset="0"/>
                <a:ea typeface="Arial"/>
                <a:cs typeface="Arial"/>
              </a:rPr>
              <a:t>Encoding</a:t>
            </a:r>
          </a:p>
        </p:txBody>
      </p:sp>
      <p:sp>
        <p:nvSpPr>
          <p:cNvPr id="5" name="TextBox 4"/>
          <p:cNvSpPr txBox="1"/>
          <p:nvPr/>
        </p:nvSpPr>
        <p:spPr>
          <a:xfrm>
            <a:off x="347661" y="746577"/>
            <a:ext cx="8234863" cy="1015663"/>
          </a:xfrm>
          <a:prstGeom prst="rect">
            <a:avLst/>
          </a:prstGeom>
          <a:noFill/>
        </p:spPr>
        <p:txBody>
          <a:bodyPr wrap="square" rtlCol="0">
            <a:spAutoFit/>
          </a:bodyPr>
          <a:lstStyle/>
          <a:p>
            <a:pPr algn="just"/>
            <a:r>
              <a:rPr lang="en-US" sz="1200" b="1" dirty="0" smtClean="0"/>
              <a:t>Encoding</a:t>
            </a:r>
            <a:r>
              <a:rPr lang="en-US" sz="1200" dirty="0"/>
              <a:t> refers to converting the labels into a numeric form so as to convert them into the machine-readable form. Machine learning algorithms can then decide in a better way how those labels must be operated. It is an important pre-processing step for the structured dataset in supervised learning</a:t>
            </a:r>
            <a:r>
              <a:rPr lang="en-US" sz="1200" dirty="0" smtClean="0"/>
              <a:t>.</a:t>
            </a:r>
          </a:p>
          <a:p>
            <a:endParaRPr lang="en-US" sz="1200" dirty="0"/>
          </a:p>
          <a:p>
            <a:endParaRPr lang="en-US" sz="1200" dirty="0" smtClean="0"/>
          </a:p>
        </p:txBody>
      </p:sp>
      <p:pic>
        <p:nvPicPr>
          <p:cNvPr id="6" name="Picture 5"/>
          <p:cNvPicPr>
            <a:picLocks noChangeAspect="1"/>
          </p:cNvPicPr>
          <p:nvPr/>
        </p:nvPicPr>
        <p:blipFill>
          <a:blip r:embed="rId2"/>
          <a:stretch>
            <a:fillRect/>
          </a:stretch>
        </p:blipFill>
        <p:spPr>
          <a:xfrm>
            <a:off x="347661" y="1602086"/>
            <a:ext cx="3922299" cy="2785401"/>
          </a:xfrm>
          <a:prstGeom prst="rect">
            <a:avLst/>
          </a:prstGeom>
        </p:spPr>
      </p:pic>
      <p:pic>
        <p:nvPicPr>
          <p:cNvPr id="7" name="Picture 6"/>
          <p:cNvPicPr>
            <a:picLocks noChangeAspect="1"/>
          </p:cNvPicPr>
          <p:nvPr/>
        </p:nvPicPr>
        <p:blipFill>
          <a:blip r:embed="rId3"/>
          <a:stretch>
            <a:fillRect/>
          </a:stretch>
        </p:blipFill>
        <p:spPr>
          <a:xfrm>
            <a:off x="4398188" y="1909602"/>
            <a:ext cx="4570354" cy="2146198"/>
          </a:xfrm>
          <a:prstGeom prst="rect">
            <a:avLst/>
          </a:prstGeom>
        </p:spPr>
      </p:pic>
    </p:spTree>
    <p:extLst>
      <p:ext uri="{BB962C8B-B14F-4D97-AF65-F5344CB8AC3E}">
        <p14:creationId xmlns:p14="http://schemas.microsoft.com/office/powerpoint/2010/main" val="6829403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5121</TotalTime>
  <Words>1702</Words>
  <Application>Microsoft Office PowerPoint</Application>
  <PresentationFormat>On-screen Show (16:9)</PresentationFormat>
  <Paragraphs>160</Paragraphs>
  <Slides>17</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Consolas</vt:lpstr>
      <vt:lpstr>Open Sans</vt:lpstr>
      <vt:lpstr>Content</vt:lpstr>
      <vt:lpstr>urw-din</vt:lpstr>
      <vt:lpstr>-apple-system</vt:lpstr>
      <vt:lpstr>Arial Narrow</vt:lpstr>
      <vt:lpstr>Wingdings</vt:lpstr>
      <vt:lpstr>Arial</vt:lpstr>
      <vt:lpstr>Calibri</vt:lpstr>
      <vt:lpstr>SFMono-Regular</vt:lpstr>
      <vt:lpstr>Bahnschrift SemiBold</vt:lpstr>
      <vt:lpstr>Simple Light</vt:lpstr>
      <vt:lpstr>Office Theme</vt:lpstr>
      <vt:lpstr>PowerPoint Presentation</vt:lpstr>
      <vt:lpstr>Agenda</vt:lpstr>
      <vt:lpstr>PowerPoint Presentation</vt:lpstr>
      <vt:lpstr>PowerPoint Presentation</vt:lpstr>
      <vt:lpstr>         </vt:lpstr>
      <vt:lpstr>PowerPoint Presentation</vt:lpstr>
      <vt:lpstr>PowerPoint Presentation</vt:lpstr>
      <vt:lpstr>Missing Value Treatment and Detection &amp; Treatment of Outlier</vt:lpstr>
      <vt:lpstr>One Hot Encoding</vt:lpstr>
      <vt:lpstr>Feature Scaling - Standardization</vt:lpstr>
      <vt:lpstr> Over sampling and Under sampling </vt:lpstr>
      <vt:lpstr>Cross Validation – Stratified K-Fold</vt:lpstr>
      <vt:lpstr>Grid Search CV</vt:lpstr>
      <vt:lpstr>Metrices           </vt:lpstr>
      <vt:lpstr>ROC and AUC Comparison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AD</cp:lastModifiedBy>
  <cp:revision>78</cp:revision>
  <dcterms:modified xsi:type="dcterms:W3CDTF">2022-10-03T08:11:31Z</dcterms:modified>
</cp:coreProperties>
</file>